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theme/themeOverride20.xml" ContentType="application/vnd.openxmlformats-officedocument.themeOverride+xml"/>
  <Override PartName="/ppt/charts/chart21.xml" ContentType="application/vnd.openxmlformats-officedocument.drawingml.chart+xml"/>
  <Override PartName="/ppt/theme/themeOverride2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74" r:id="rId12"/>
    <p:sldId id="276" r:id="rId13"/>
    <p:sldId id="275" r:id="rId14"/>
    <p:sldId id="277" r:id="rId15"/>
    <p:sldId id="278" r:id="rId16"/>
    <p:sldId id="287" r:id="rId17"/>
    <p:sldId id="280" r:id="rId18"/>
    <p:sldId id="281" r:id="rId19"/>
    <p:sldId id="282" r:id="rId20"/>
    <p:sldId id="283" r:id="rId21"/>
    <p:sldId id="284" r:id="rId22"/>
    <p:sldId id="285" r:id="rId23"/>
    <p:sldId id="286" r:id="rId24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8C5"/>
    <a:srgbClr val="E7B1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9" autoAdjust="0"/>
    <p:restoredTop sz="94660"/>
  </p:normalViewPr>
  <p:slideViewPr>
    <p:cSldViewPr>
      <p:cViewPr varScale="1">
        <p:scale>
          <a:sx n="121" d="100"/>
          <a:sy n="121" d="100"/>
        </p:scale>
        <p:origin x="33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7.bin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8.bin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9.bin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0.bin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1.bin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2.bin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3.bin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4.bin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5.bin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6.bin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7.bin"/><Relationship Id="rId1" Type="http://schemas.openxmlformats.org/officeDocument/2006/relationships/themeOverride" Target="../theme/themeOverride17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8.bin"/><Relationship Id="rId1" Type="http://schemas.openxmlformats.org/officeDocument/2006/relationships/themeOverride" Target="../theme/themeOverride18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9.bin"/><Relationship Id="rId1" Type="http://schemas.openxmlformats.org/officeDocument/2006/relationships/themeOverride" Target="../theme/themeOverride19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0.bin"/><Relationship Id="rId1" Type="http://schemas.openxmlformats.org/officeDocument/2006/relationships/themeOverride" Target="../theme/themeOverride20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1.bin"/><Relationship Id="rId1" Type="http://schemas.openxmlformats.org/officeDocument/2006/relationships/themeOverride" Target="../theme/themeOverride2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0"/>
      <c:hPercent val="167"/>
      <c:rotY val="0"/>
      <c:depthPercent val="80"/>
      <c:rAngAx val="0"/>
    </c:view3D>
    <c:floor>
      <c:thickness val="0"/>
      <c:spPr>
        <a:solidFill>
          <a:srgbClr val="8064A2">
            <a:lumMod val="40000"/>
            <a:lumOff val="60000"/>
            <a:alpha val="83000"/>
          </a:srgbClr>
        </a:solidFill>
        <a:ln>
          <a:noFill/>
        </a:ln>
      </c:spPr>
    </c:floor>
    <c:side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sideWall>
    <c:back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backWall>
    <c:plotArea>
      <c:layout>
        <c:manualLayout>
          <c:layoutTarget val="inner"/>
          <c:xMode val="edge"/>
          <c:yMode val="edge"/>
          <c:x val="5.4107368523379024E-2"/>
          <c:y val="1.8699991098539172E-2"/>
          <c:w val="0.87451698745990081"/>
          <c:h val="0.91886194823306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'[Dane do prezentacji lipiec 2021.xls]Lipiec 2021'!$I$117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2021'!$H$118:$H$120</c:f>
              <c:strCache>
                <c:ptCount val="3"/>
                <c:pt idx="0">
                  <c:v>Ogółem 54,32 %</c:v>
                </c:pt>
                <c:pt idx="1">
                  <c:v>Płace i pochodne 55,17 %</c:v>
                </c:pt>
                <c:pt idx="2">
                  <c:v>Wydatki rzeczowe 47,96 %</c:v>
                </c:pt>
              </c:strCache>
            </c:strRef>
          </c:cat>
          <c:val>
            <c:numRef>
              <c:f>'[Dane do prezentacji lipiec 2021.xls]Lipiec 2021'!$I$118:$I$120</c:f>
              <c:numCache>
                <c:formatCode>#,##0</c:formatCode>
                <c:ptCount val="3"/>
                <c:pt idx="0">
                  <c:v>5254322.84</c:v>
                </c:pt>
                <c:pt idx="1">
                  <c:v>4706216.3099999996</c:v>
                </c:pt>
                <c:pt idx="2">
                  <c:v>548106.53000000026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2021'!$J$117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A2C2E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2021'!$H$118:$H$120</c:f>
              <c:strCache>
                <c:ptCount val="3"/>
                <c:pt idx="0">
                  <c:v>Ogółem 54,32 %</c:v>
                </c:pt>
                <c:pt idx="1">
                  <c:v>Płace i pochodne 55,17 %</c:v>
                </c:pt>
                <c:pt idx="2">
                  <c:v>Wydatki rzeczowe 47,96 %</c:v>
                </c:pt>
              </c:strCache>
            </c:strRef>
          </c:cat>
          <c:val>
            <c:numRef>
              <c:f>'[Dane do prezentacji lipiec 2021.xls]Lipiec 2021'!$J$118:$J$120</c:f>
              <c:numCache>
                <c:formatCode>#,##0</c:formatCode>
                <c:ptCount val="3"/>
                <c:pt idx="0">
                  <c:v>4419441.16</c:v>
                </c:pt>
                <c:pt idx="1">
                  <c:v>3824761.6900000004</c:v>
                </c:pt>
                <c:pt idx="2">
                  <c:v>594679.46999999974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471506904"/>
        <c:axId val="471499064"/>
        <c:axId val="0"/>
      </c:bar3DChart>
      <c:catAx>
        <c:axId val="471506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471499064"/>
        <c:crosses val="autoZero"/>
        <c:auto val="1"/>
        <c:lblAlgn val="ctr"/>
        <c:lblOffset val="100"/>
        <c:noMultiLvlLbl val="0"/>
      </c:catAx>
      <c:valAx>
        <c:axId val="471499064"/>
        <c:scaling>
          <c:orientation val="minMax"/>
        </c:scaling>
        <c:delete val="0"/>
        <c:axPos val="b"/>
        <c:majorGridlines>
          <c:spPr>
            <a:ln>
              <a:solidFill>
                <a:schemeClr val="tx1"/>
              </a:solidFill>
            </a:ln>
          </c:spPr>
        </c:majorGridlines>
        <c:numFmt formatCode="0%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47150690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3.2983697507083826E-2"/>
          <c:y val="0.84544472599259135"/>
          <c:w val="0.13124825021872266"/>
          <c:h val="0.15455526392534263"/>
        </c:manualLayout>
      </c:layout>
      <c:overlay val="0"/>
      <c:spPr>
        <a:solidFill>
          <a:sysClr val="window" lastClr="FFFFFF">
            <a:alpha val="0"/>
          </a:sysClr>
        </a:solidFill>
      </c:spPr>
    </c:legend>
    <c:plotVisOnly val="1"/>
    <c:dispBlanksAs val="gap"/>
    <c:showDLblsOverMax val="0"/>
  </c:chart>
  <c:spPr>
    <a:solidFill>
      <a:sysClr val="window" lastClr="FFFFFF">
        <a:alpha val="42000"/>
      </a:sysClr>
    </a:solidFill>
    <a:ln w="25400" cmpd="sng">
      <a:noFill/>
    </a:ln>
  </c:spPr>
  <c:txPr>
    <a:bodyPr/>
    <a:lstStyle/>
    <a:p>
      <a:pPr>
        <a:defRPr sz="1000" b="1" i="0" u="none" strike="noStrike" baseline="0">
          <a:solidFill>
            <a:sysClr val="windowText" lastClr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0.37543285214348204"/>
          <c:y val="7.7012248468941386E-3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2021'!$I$33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2021'!$H$2:$H$4</c:f>
              <c:strCache>
                <c:ptCount val="3"/>
                <c:pt idx="0">
                  <c:v>Ogółem 54,32 %</c:v>
                </c:pt>
                <c:pt idx="1">
                  <c:v>Płace i pochodne 55,17 %</c:v>
                </c:pt>
                <c:pt idx="2">
                  <c:v>Wydatki rzeczowe 47,96 %</c:v>
                </c:pt>
              </c:strCache>
            </c:strRef>
          </c:cat>
          <c:val>
            <c:numRef>
              <c:f>'[Dane do prezentacji lipiec 2021.xls]Lipiec 2021'!$I$2:$I$4</c:f>
              <c:numCache>
                <c:formatCode>#,##0</c:formatCode>
                <c:ptCount val="3"/>
                <c:pt idx="0">
                  <c:v>5254322.84</c:v>
                </c:pt>
                <c:pt idx="1">
                  <c:v>4706216.3099999996</c:v>
                </c:pt>
                <c:pt idx="2">
                  <c:v>548106.53000000026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2021'!$J$33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2021'!$H$2:$H$4</c:f>
              <c:strCache>
                <c:ptCount val="3"/>
                <c:pt idx="0">
                  <c:v>Ogółem 54,32 %</c:v>
                </c:pt>
                <c:pt idx="1">
                  <c:v>Płace i pochodne 55,17 %</c:v>
                </c:pt>
                <c:pt idx="2">
                  <c:v>Wydatki rzeczowe 47,96 %</c:v>
                </c:pt>
              </c:strCache>
            </c:strRef>
          </c:cat>
          <c:val>
            <c:numRef>
              <c:f>'[Dane do prezentacji lipiec 2021.xls]Lipiec 2021'!$J$2:$J$4</c:f>
              <c:numCache>
                <c:formatCode>#,##0</c:formatCode>
                <c:ptCount val="3"/>
                <c:pt idx="0">
                  <c:v>4419441.16</c:v>
                </c:pt>
                <c:pt idx="1">
                  <c:v>3824761.6900000004</c:v>
                </c:pt>
                <c:pt idx="2">
                  <c:v>594679.46999999974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511608"/>
        <c:axId val="471517880"/>
        <c:axId val="0"/>
      </c:bar3DChart>
      <c:catAx>
        <c:axId val="4715116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7880"/>
        <c:crosses val="autoZero"/>
        <c:auto val="1"/>
        <c:lblAlgn val="ctr"/>
        <c:lblOffset val="100"/>
        <c:noMultiLvlLbl val="0"/>
      </c:catAx>
      <c:valAx>
        <c:axId val="471517880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160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0"/>
      <c:hPercent val="167"/>
      <c:rotY val="0"/>
      <c:depthPercent val="80"/>
      <c:rAngAx val="0"/>
    </c:view3D>
    <c:floor>
      <c:thickness val="0"/>
      <c:spPr>
        <a:solidFill>
          <a:srgbClr val="8064A2">
            <a:lumMod val="40000"/>
            <a:lumOff val="60000"/>
            <a:alpha val="83000"/>
          </a:srgbClr>
        </a:solidFill>
        <a:ln>
          <a:noFill/>
        </a:ln>
      </c:spPr>
    </c:floor>
    <c:side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sideWall>
    <c:back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backWall>
    <c:plotArea>
      <c:layout>
        <c:manualLayout>
          <c:layoutTarget val="inner"/>
          <c:xMode val="edge"/>
          <c:yMode val="edge"/>
          <c:x val="0.18826369019107167"/>
          <c:y val="0"/>
          <c:w val="0.87451698745990081"/>
          <c:h val="0.92857853433904058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'[Dane do prezentacji lipiec 2021.xls]Lipiec 2021'!$I$121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7.2282496844612897E-3"/>
                  <c:y val="5.0144032481751186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2021'!$H$122:$H$124</c:f>
              <c:strCache>
                <c:ptCount val="3"/>
                <c:pt idx="0">
                  <c:v>Ogółem 54,30 %</c:v>
                </c:pt>
                <c:pt idx="1">
                  <c:v>Płace i pochodne 56,72 %</c:v>
                </c:pt>
                <c:pt idx="2">
                  <c:v>Wydatki rzeczowe 42,84 %</c:v>
                </c:pt>
              </c:strCache>
            </c:strRef>
          </c:cat>
          <c:val>
            <c:numRef>
              <c:f>'[Dane do prezentacji lipiec 2021.xls]Lipiec 2021'!$I$122:$I$124</c:f>
              <c:numCache>
                <c:formatCode>#,##0</c:formatCode>
                <c:ptCount val="3"/>
                <c:pt idx="0">
                  <c:v>161264227.29999998</c:v>
                </c:pt>
                <c:pt idx="1">
                  <c:v>139100859.41999999</c:v>
                </c:pt>
                <c:pt idx="2">
                  <c:v>22163367.880000003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2021'!$J$121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A2C2E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565199495138062E-2"/>
                  <c:y val="-4.1786693734792685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2021'!$H$122:$H$124</c:f>
              <c:strCache>
                <c:ptCount val="3"/>
                <c:pt idx="0">
                  <c:v>Ogółem 54,30 %</c:v>
                </c:pt>
                <c:pt idx="1">
                  <c:v>Płace i pochodne 56,72 %</c:v>
                </c:pt>
                <c:pt idx="2">
                  <c:v>Wydatki rzeczowe 42,84 %</c:v>
                </c:pt>
              </c:strCache>
            </c:strRef>
          </c:cat>
          <c:val>
            <c:numRef>
              <c:f>'[Dane do prezentacji lipiec 2021.xls]Lipiec 2021'!$J$122:$J$124</c:f>
              <c:numCache>
                <c:formatCode>#,##0</c:formatCode>
                <c:ptCount val="3"/>
                <c:pt idx="0">
                  <c:v>135708160.70000002</c:v>
                </c:pt>
                <c:pt idx="1">
                  <c:v>106140587.58000001</c:v>
                </c:pt>
                <c:pt idx="2">
                  <c:v>29567573.119999997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512936728"/>
        <c:axId val="512926144"/>
        <c:axId val="0"/>
      </c:bar3DChart>
      <c:catAx>
        <c:axId val="512936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b="1"/>
            </a:pPr>
            <a:endParaRPr lang="pl-PL"/>
          </a:p>
        </c:txPr>
        <c:crossAx val="512926144"/>
        <c:crosses val="autoZero"/>
        <c:auto val="1"/>
        <c:lblAlgn val="ctr"/>
        <c:lblOffset val="100"/>
        <c:noMultiLvlLbl val="0"/>
      </c:catAx>
      <c:valAx>
        <c:axId val="512926144"/>
        <c:scaling>
          <c:orientation val="minMax"/>
        </c:scaling>
        <c:delete val="0"/>
        <c:axPos val="b"/>
        <c:majorGridlines>
          <c:spPr>
            <a:ln>
              <a:solidFill>
                <a:schemeClr val="tx1"/>
              </a:solidFill>
            </a:ln>
          </c:spPr>
        </c:majorGridlines>
        <c:numFmt formatCode="#,##0" sourceLinked="1"/>
        <c:majorTickMark val="none"/>
        <c:minorTickMark val="none"/>
        <c:tickLblPos val="nextTo"/>
        <c:txPr>
          <a:bodyPr rot="0" vert="horz"/>
          <a:lstStyle/>
          <a:p>
            <a:pPr>
              <a:defRPr b="1"/>
            </a:pPr>
            <a:endParaRPr lang="pl-PL"/>
          </a:p>
        </c:txPr>
        <c:crossAx val="51293672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1.0317191895099128E-2"/>
          <c:y val="0.82841659688508151"/>
          <c:w val="0.13124825021872266"/>
          <c:h val="0.15455526392534263"/>
        </c:manualLayout>
      </c:layout>
      <c:overlay val="0"/>
      <c:spPr>
        <a:solidFill>
          <a:sysClr val="window" lastClr="FFFFFF">
            <a:alpha val="85000"/>
          </a:sysClr>
        </a:solidFill>
      </c:spPr>
      <c:txPr>
        <a:bodyPr/>
        <a:lstStyle/>
        <a:p>
          <a:pPr>
            <a:defRPr b="1"/>
          </a:pPr>
          <a:endParaRPr lang="pl-PL"/>
        </a:p>
      </c:txPr>
    </c:legend>
    <c:plotVisOnly val="1"/>
    <c:dispBlanksAs val="gap"/>
    <c:showDLblsOverMax val="0"/>
  </c:chart>
  <c:spPr>
    <a:solidFill>
      <a:sysClr val="window" lastClr="FFFFFF">
        <a:alpha val="42000"/>
      </a:sysClr>
    </a:solidFill>
    <a:ln w="25400" cmpd="sng">
      <a:noFill/>
    </a:ln>
  </c:spPr>
  <c:txPr>
    <a:bodyPr/>
    <a:lstStyle/>
    <a:p>
      <a:pPr>
        <a:defRPr sz="1000" b="0" i="0" u="none" strike="noStrike" baseline="0">
          <a:solidFill>
            <a:sysClr val="windowText" lastClr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2021'!$H$6:$H$8</c:f>
              <c:strCache>
                <c:ptCount val="3"/>
                <c:pt idx="0">
                  <c:v>Ogółem 53,10 %</c:v>
                </c:pt>
                <c:pt idx="1">
                  <c:v>Płace i pochodne 55,83 %</c:v>
                </c:pt>
                <c:pt idx="2">
                  <c:v>Wydatki rzeczowe 40,78 %</c:v>
                </c:pt>
              </c:strCache>
            </c:strRef>
          </c:cat>
          <c:val>
            <c:numRef>
              <c:f>'[Dane do prezentacji lipiec 2021.xls]Lipiec 2021'!$I$6:$I$8</c:f>
              <c:numCache>
                <c:formatCode>#,##0</c:formatCode>
                <c:ptCount val="3"/>
                <c:pt idx="0">
                  <c:v>46975798.010000005</c:v>
                </c:pt>
                <c:pt idx="1">
                  <c:v>40434748.780000001</c:v>
                </c:pt>
                <c:pt idx="2">
                  <c:v>6541049.2300000042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2021'!$H$6:$H$8</c:f>
              <c:strCache>
                <c:ptCount val="3"/>
                <c:pt idx="0">
                  <c:v>Ogółem 53,10 %</c:v>
                </c:pt>
                <c:pt idx="1">
                  <c:v>Płace i pochodne 55,83 %</c:v>
                </c:pt>
                <c:pt idx="2">
                  <c:v>Wydatki rzeczowe 40,78 %</c:v>
                </c:pt>
              </c:strCache>
            </c:strRef>
          </c:cat>
          <c:val>
            <c:numRef>
              <c:f>'[Dane do prezentacji lipiec 2021.xls]Lipiec 2021'!$J$6:$J$8</c:f>
              <c:numCache>
                <c:formatCode>#,##0</c:formatCode>
                <c:ptCount val="3"/>
                <c:pt idx="0">
                  <c:v>41496448.989999995</c:v>
                </c:pt>
                <c:pt idx="1">
                  <c:v>31996413.219999999</c:v>
                </c:pt>
                <c:pt idx="2">
                  <c:v>9500035.7699999958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489656"/>
        <c:axId val="471490048"/>
        <c:axId val="0"/>
      </c:bar3DChart>
      <c:catAx>
        <c:axId val="4714896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490048"/>
        <c:crosses val="autoZero"/>
        <c:auto val="1"/>
        <c:lblAlgn val="ctr"/>
        <c:lblOffset val="100"/>
        <c:noMultiLvlLbl val="0"/>
      </c:catAx>
      <c:valAx>
        <c:axId val="471490048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48965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2021'!$I$9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2021'!$H$10:$H$12</c:f>
              <c:strCache>
                <c:ptCount val="3"/>
                <c:pt idx="0">
                  <c:v>Ogółem 55,32 %</c:v>
                </c:pt>
                <c:pt idx="1">
                  <c:v>Płace i pochodne 53,61 %</c:v>
                </c:pt>
                <c:pt idx="2">
                  <c:v>Wydatki rzeczowe 72,13 %</c:v>
                </c:pt>
              </c:strCache>
            </c:strRef>
          </c:cat>
          <c:val>
            <c:numRef>
              <c:f>'[Dane do prezentacji lipiec 2021.xls]Lipiec 2021'!$I$10:$I$12</c:f>
              <c:numCache>
                <c:formatCode>#,##0</c:formatCode>
                <c:ptCount val="3"/>
                <c:pt idx="0">
                  <c:v>3698849.33</c:v>
                </c:pt>
                <c:pt idx="1">
                  <c:v>3253068.3000000003</c:v>
                </c:pt>
                <c:pt idx="2">
                  <c:v>445781.0299999998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2021'!$J$9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2021'!$H$10:$H$12</c:f>
              <c:strCache>
                <c:ptCount val="3"/>
                <c:pt idx="0">
                  <c:v>Ogółem 55,32 %</c:v>
                </c:pt>
                <c:pt idx="1">
                  <c:v>Płace i pochodne 53,61 %</c:v>
                </c:pt>
                <c:pt idx="2">
                  <c:v>Wydatki rzeczowe 72,13 %</c:v>
                </c:pt>
              </c:strCache>
            </c:strRef>
          </c:cat>
          <c:val>
            <c:numRef>
              <c:f>'[Dane do prezentacji lipiec 2021.xls]Lipiec 2021'!$J$10:$J$12</c:f>
              <c:numCache>
                <c:formatCode>#,##0</c:formatCode>
                <c:ptCount val="3"/>
                <c:pt idx="0">
                  <c:v>2986958.67</c:v>
                </c:pt>
                <c:pt idx="1">
                  <c:v>2814677.6999999997</c:v>
                </c:pt>
                <c:pt idx="2">
                  <c:v>172280.9700000002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05269520"/>
        <c:axId val="505273048"/>
        <c:axId val="0"/>
      </c:bar3DChart>
      <c:catAx>
        <c:axId val="50526952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5273048"/>
        <c:crosses val="autoZero"/>
        <c:auto val="1"/>
        <c:lblAlgn val="ctr"/>
        <c:lblOffset val="100"/>
        <c:noMultiLvlLbl val="0"/>
      </c:catAx>
      <c:valAx>
        <c:axId val="505273048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5269520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2021'!$I$13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2021'!$H$14:$H$16</c:f>
              <c:strCache>
                <c:ptCount val="3"/>
                <c:pt idx="0">
                  <c:v>Ogółem 55,75 %</c:v>
                </c:pt>
                <c:pt idx="1">
                  <c:v>Płace i pochodne 57,20 %</c:v>
                </c:pt>
                <c:pt idx="2">
                  <c:v>Wydatki rzeczowe 47,54 %</c:v>
                </c:pt>
              </c:strCache>
            </c:strRef>
          </c:cat>
          <c:val>
            <c:numRef>
              <c:f>'[Dane do prezentacji lipiec 2021.xls]Lipiec 2021'!$I$14:$I$16</c:f>
              <c:numCache>
                <c:formatCode>#,##0</c:formatCode>
                <c:ptCount val="3"/>
                <c:pt idx="0">
                  <c:v>29654300.34</c:v>
                </c:pt>
                <c:pt idx="1">
                  <c:v>25854360.809999999</c:v>
                </c:pt>
                <c:pt idx="2">
                  <c:v>3799939.5300000012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2021'!$J$13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2021'!$H$14:$H$16</c:f>
              <c:strCache>
                <c:ptCount val="3"/>
                <c:pt idx="0">
                  <c:v>Ogółem 55,75 %</c:v>
                </c:pt>
                <c:pt idx="1">
                  <c:v>Płace i pochodne 57,20 %</c:v>
                </c:pt>
                <c:pt idx="2">
                  <c:v>Wydatki rzeczowe 47,54 %</c:v>
                </c:pt>
              </c:strCache>
            </c:strRef>
          </c:cat>
          <c:val>
            <c:numRef>
              <c:f>'[Dane do prezentacji lipiec 2021.xls]Lipiec 2021'!$J$14:$J$16</c:f>
              <c:numCache>
                <c:formatCode>#,##0</c:formatCode>
                <c:ptCount val="3"/>
                <c:pt idx="0">
                  <c:v>23537502.66</c:v>
                </c:pt>
                <c:pt idx="1">
                  <c:v>19343518.190000001</c:v>
                </c:pt>
                <c:pt idx="2">
                  <c:v>4193984.4699999988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04216168"/>
        <c:axId val="504214600"/>
        <c:axId val="0"/>
      </c:bar3DChart>
      <c:catAx>
        <c:axId val="5042161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4214600"/>
        <c:crosses val="autoZero"/>
        <c:auto val="1"/>
        <c:lblAlgn val="ctr"/>
        <c:lblOffset val="100"/>
        <c:noMultiLvlLbl val="0"/>
      </c:catAx>
      <c:valAx>
        <c:axId val="504214600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4216168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2021'!$I$21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2021'!$H$22:$H$24</c:f>
              <c:strCache>
                <c:ptCount val="3"/>
                <c:pt idx="0">
                  <c:v>Ogółem 54,26 %</c:v>
                </c:pt>
                <c:pt idx="1">
                  <c:v>Płace i pochodne 56,73 %</c:v>
                </c:pt>
                <c:pt idx="2">
                  <c:v>Wydatki rzeczowe 42,85 %</c:v>
                </c:pt>
              </c:strCache>
            </c:strRef>
          </c:cat>
          <c:val>
            <c:numRef>
              <c:f>'[Dane do prezentacji lipiec 2021.xls]Lipiec 2021'!$I$22:$I$24</c:f>
              <c:numCache>
                <c:formatCode>#,##0</c:formatCode>
                <c:ptCount val="3"/>
                <c:pt idx="0">
                  <c:v>23611344.84</c:v>
                </c:pt>
                <c:pt idx="1">
                  <c:v>20290959.139999997</c:v>
                </c:pt>
                <c:pt idx="2">
                  <c:v>3320385.700000003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2021'!$J$21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2021'!$H$22:$H$24</c:f>
              <c:strCache>
                <c:ptCount val="3"/>
                <c:pt idx="0">
                  <c:v>Ogółem 54,26 %</c:v>
                </c:pt>
                <c:pt idx="1">
                  <c:v>Płace i pochodne 56,73 %</c:v>
                </c:pt>
                <c:pt idx="2">
                  <c:v>Wydatki rzeczowe 42,85 %</c:v>
                </c:pt>
              </c:strCache>
            </c:strRef>
          </c:cat>
          <c:val>
            <c:numRef>
              <c:f>'[Dane do prezentacji lipiec 2021.xls]Lipiec 2021'!$J$22:$J$24</c:f>
              <c:numCache>
                <c:formatCode>#,##0</c:formatCode>
                <c:ptCount val="3"/>
                <c:pt idx="0">
                  <c:v>19902871.16</c:v>
                </c:pt>
                <c:pt idx="1">
                  <c:v>15473650.860000003</c:v>
                </c:pt>
                <c:pt idx="2">
                  <c:v>4429220.299999997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04215776"/>
        <c:axId val="504214992"/>
        <c:axId val="0"/>
      </c:bar3DChart>
      <c:catAx>
        <c:axId val="5042157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4214992"/>
        <c:crosses val="autoZero"/>
        <c:auto val="1"/>
        <c:lblAlgn val="ctr"/>
        <c:lblOffset val="100"/>
        <c:noMultiLvlLbl val="0"/>
      </c:catAx>
      <c:valAx>
        <c:axId val="504214992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4215776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70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2021'!$I$29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2021'!$H$30:$H$32</c:f>
              <c:strCache>
                <c:ptCount val="3"/>
                <c:pt idx="0">
                  <c:v>Ogółem 45,01 %</c:v>
                </c:pt>
                <c:pt idx="1">
                  <c:v>Płace i pochodne 43,61 %</c:v>
                </c:pt>
                <c:pt idx="2">
                  <c:v>Wydatki rzeczowe 56,01 %</c:v>
                </c:pt>
              </c:strCache>
            </c:strRef>
          </c:cat>
          <c:val>
            <c:numRef>
              <c:f>'[Dane do prezentacji lipiec 2021.xls]Lipiec 2021'!$I$30:$I$32</c:f>
              <c:numCache>
                <c:formatCode>#,##0</c:formatCode>
                <c:ptCount val="3"/>
                <c:pt idx="0">
                  <c:v>1387940.74</c:v>
                </c:pt>
                <c:pt idx="1">
                  <c:v>1193038.3900000001</c:v>
                </c:pt>
                <c:pt idx="2">
                  <c:v>194902.34999999986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2021'!$J$29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2021'!$H$30:$H$32</c:f>
              <c:strCache>
                <c:ptCount val="3"/>
                <c:pt idx="0">
                  <c:v>Ogółem 45,01 %</c:v>
                </c:pt>
                <c:pt idx="1">
                  <c:v>Płace i pochodne 43,61 %</c:v>
                </c:pt>
                <c:pt idx="2">
                  <c:v>Wydatki rzeczowe 56,01 %</c:v>
                </c:pt>
              </c:strCache>
            </c:strRef>
          </c:cat>
          <c:val>
            <c:numRef>
              <c:f>'[Dane do prezentacji lipiec 2021.xls]Lipiec 2021'!$J$30:$J$32</c:f>
              <c:numCache>
                <c:formatCode>#,##0</c:formatCode>
                <c:ptCount val="3"/>
                <c:pt idx="0">
                  <c:v>1695878.26</c:v>
                </c:pt>
                <c:pt idx="1">
                  <c:v>1542831.6099999999</c:v>
                </c:pt>
                <c:pt idx="2">
                  <c:v>153046.65000000014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513960"/>
        <c:axId val="471515528"/>
        <c:axId val="0"/>
      </c:bar3DChart>
      <c:catAx>
        <c:axId val="47151396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5528"/>
        <c:crosses val="autoZero"/>
        <c:auto val="1"/>
        <c:lblAlgn val="ctr"/>
        <c:lblOffset val="100"/>
        <c:noMultiLvlLbl val="0"/>
      </c:catAx>
      <c:valAx>
        <c:axId val="471515528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3960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99088320673687"/>
          <c:w val="0.15955577427821524"/>
          <c:h val="0.15728592229858196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2021'!$I$5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2021'!$H$34:$H$36</c:f>
              <c:strCache>
                <c:ptCount val="3"/>
                <c:pt idx="0">
                  <c:v>Ogółem 55,75 %</c:v>
                </c:pt>
                <c:pt idx="1">
                  <c:v>Płace i pochodne 57,40 %</c:v>
                </c:pt>
                <c:pt idx="2">
                  <c:v>Wydatki rzeczowe 45,32 %</c:v>
                </c:pt>
              </c:strCache>
            </c:strRef>
          </c:cat>
          <c:val>
            <c:numRef>
              <c:f>'[Dane do prezentacji lipiec 2021.xls]Lipiec 2021'!$I$34:$I$36</c:f>
              <c:numCache>
                <c:formatCode>#,##0</c:formatCode>
                <c:ptCount val="3"/>
                <c:pt idx="0">
                  <c:v>38516600.469999999</c:v>
                </c:pt>
                <c:pt idx="1">
                  <c:v>34219449.329999998</c:v>
                </c:pt>
                <c:pt idx="2">
                  <c:v>4297151.1400000006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2021'!$J$5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2021'!$H$34:$H$36</c:f>
              <c:strCache>
                <c:ptCount val="3"/>
                <c:pt idx="0">
                  <c:v>Ogółem 55,75 %</c:v>
                </c:pt>
                <c:pt idx="1">
                  <c:v>Płace i pochodne 57,40 %</c:v>
                </c:pt>
                <c:pt idx="2">
                  <c:v>Wydatki rzeczowe 45,32 %</c:v>
                </c:pt>
              </c:strCache>
            </c:strRef>
          </c:cat>
          <c:val>
            <c:numRef>
              <c:f>'[Dane do prezentacji lipiec 2021.xls]Lipiec 2021'!$J$34:$J$36</c:f>
              <c:numCache>
                <c:formatCode>#,##0</c:formatCode>
                <c:ptCount val="3"/>
                <c:pt idx="0">
                  <c:v>30576514.530000001</c:v>
                </c:pt>
                <c:pt idx="1">
                  <c:v>25391773.670000002</c:v>
                </c:pt>
                <c:pt idx="2">
                  <c:v>5184740.8599999994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512784"/>
        <c:axId val="471513568"/>
        <c:axId val="0"/>
      </c:bar3DChart>
      <c:catAx>
        <c:axId val="47151278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3568"/>
        <c:crosses val="autoZero"/>
        <c:auto val="1"/>
        <c:lblAlgn val="ctr"/>
        <c:lblOffset val="100"/>
        <c:noMultiLvlLbl val="0"/>
      </c:catAx>
      <c:valAx>
        <c:axId val="471513568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12784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0"/>
      <c:hPercent val="167"/>
      <c:rotY val="0"/>
      <c:depthPercent val="80"/>
      <c:rAngAx val="0"/>
    </c:view3D>
    <c:floor>
      <c:thickness val="0"/>
      <c:spPr>
        <a:solidFill>
          <a:srgbClr val="8064A2">
            <a:lumMod val="40000"/>
            <a:lumOff val="60000"/>
            <a:alpha val="83000"/>
          </a:srgbClr>
        </a:solidFill>
        <a:ln>
          <a:noFill/>
        </a:ln>
      </c:spPr>
    </c:floor>
    <c:side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sideWall>
    <c:back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backWall>
    <c:plotArea>
      <c:layout>
        <c:manualLayout>
          <c:layoutTarget val="inner"/>
          <c:xMode val="edge"/>
          <c:yMode val="edge"/>
          <c:x val="5.4107368523379024E-2"/>
          <c:y val="1.8699991098539172E-2"/>
          <c:w val="0.87451698745990081"/>
          <c:h val="0.91886194823306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'[Dane do prezentacji lipiec 2021.xls]Lipiec 2021'!$I$41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2"/>
              <c:layout>
                <c:manualLayout>
                  <c:x val="0"/>
                  <c:y val="5.99185202484495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2021'!$H$42:$H$44</c:f>
              <c:strCache>
                <c:ptCount val="3"/>
                <c:pt idx="0">
                  <c:v>Ogółem 51,97 %</c:v>
                </c:pt>
                <c:pt idx="1">
                  <c:v>Płace i pochodne 53,55 %</c:v>
                </c:pt>
                <c:pt idx="2">
                  <c:v>Wydatki rzeczowe 45,87 %</c:v>
                </c:pt>
              </c:strCache>
            </c:strRef>
          </c:cat>
          <c:val>
            <c:numRef>
              <c:f>'[Dane do prezentacji lipiec 2021.xls]Lipiec 2021'!$I$42:$I$44</c:f>
              <c:numCache>
                <c:formatCode>#,##0</c:formatCode>
                <c:ptCount val="3"/>
                <c:pt idx="0">
                  <c:v>1622856.02</c:v>
                </c:pt>
                <c:pt idx="1">
                  <c:v>1327238.3</c:v>
                </c:pt>
                <c:pt idx="2">
                  <c:v>295617.71999999997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2021'!$J$41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A2C2E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2"/>
              <c:layout>
                <c:manualLayout>
                  <c:x val="1.1471173482982416E-2"/>
                  <c:y val="-4.1193982670809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2021'!$H$42:$H$44</c:f>
              <c:strCache>
                <c:ptCount val="3"/>
                <c:pt idx="0">
                  <c:v>Ogółem 51,97 %</c:v>
                </c:pt>
                <c:pt idx="1">
                  <c:v>Płace i pochodne 53,55 %</c:v>
                </c:pt>
                <c:pt idx="2">
                  <c:v>Wydatki rzeczowe 45,87 %</c:v>
                </c:pt>
              </c:strCache>
            </c:strRef>
          </c:cat>
          <c:val>
            <c:numRef>
              <c:f>'[Dane do prezentacji lipiec 2021.xls]Lipiec 2021'!$J$42:$J$44</c:f>
              <c:numCache>
                <c:formatCode>#,##0</c:formatCode>
                <c:ptCount val="3"/>
                <c:pt idx="0">
                  <c:v>1499907.98</c:v>
                </c:pt>
                <c:pt idx="1">
                  <c:v>1151049.7</c:v>
                </c:pt>
                <c:pt idx="2">
                  <c:v>348858.28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517004864"/>
        <c:axId val="517005648"/>
        <c:axId val="0"/>
      </c:bar3DChart>
      <c:catAx>
        <c:axId val="5170048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17005648"/>
        <c:crosses val="autoZero"/>
        <c:auto val="1"/>
        <c:lblAlgn val="ctr"/>
        <c:lblOffset val="100"/>
        <c:noMultiLvlLbl val="0"/>
      </c:catAx>
      <c:valAx>
        <c:axId val="517005648"/>
        <c:scaling>
          <c:orientation val="minMax"/>
        </c:scaling>
        <c:delete val="0"/>
        <c:axPos val="b"/>
        <c:majorGridlines>
          <c:spPr>
            <a:ln>
              <a:solidFill>
                <a:schemeClr val="tx1"/>
              </a:solidFill>
            </a:ln>
          </c:spPr>
        </c:majorGridlines>
        <c:numFmt formatCode="#,##0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1700486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2.8488252886083965E-2"/>
          <c:y val="0.82520806352306741"/>
          <c:w val="0.13124825021872266"/>
          <c:h val="0.15455526392534263"/>
        </c:manualLayout>
      </c:layout>
      <c:overlay val="0"/>
      <c:spPr>
        <a:solidFill>
          <a:sysClr val="window" lastClr="FFFFFF">
            <a:alpha val="85000"/>
          </a:sysClr>
        </a:solidFill>
      </c:spPr>
    </c:legend>
    <c:plotVisOnly val="1"/>
    <c:dispBlanksAs val="gap"/>
    <c:showDLblsOverMax val="0"/>
  </c:chart>
  <c:spPr>
    <a:solidFill>
      <a:sysClr val="window" lastClr="FFFFFF">
        <a:alpha val="42000"/>
      </a:sysClr>
    </a:solidFill>
    <a:ln w="25400" cmpd="sng">
      <a:noFill/>
    </a:ln>
  </c:spPr>
  <c:txPr>
    <a:bodyPr/>
    <a:lstStyle/>
    <a:p>
      <a:pPr>
        <a:defRPr sz="1000" b="1" i="0" u="none" strike="noStrike" baseline="0">
          <a:solidFill>
            <a:sysClr val="windowText" lastClr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2021'!$I$53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2021'!$H$54:$H$56</c:f>
              <c:strCache>
                <c:ptCount val="3"/>
                <c:pt idx="0">
                  <c:v>Ogółem 57,61 %</c:v>
                </c:pt>
                <c:pt idx="1">
                  <c:v>Płace i pochodne 59,62 %</c:v>
                </c:pt>
                <c:pt idx="2">
                  <c:v>Wydatki rzeczowe 40,44 %</c:v>
                </c:pt>
              </c:strCache>
            </c:strRef>
          </c:cat>
          <c:val>
            <c:numRef>
              <c:f>'[Dane do prezentacji lipiec 2021.xls]Lipiec 2021'!$I$54:$I$56</c:f>
              <c:numCache>
                <c:formatCode>#,##0</c:formatCode>
                <c:ptCount val="3"/>
                <c:pt idx="0">
                  <c:v>2440202.9700000002</c:v>
                </c:pt>
                <c:pt idx="1">
                  <c:v>2260396.4499999997</c:v>
                </c:pt>
                <c:pt idx="2">
                  <c:v>179806.52000000048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2021'!$J$53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2021'!$H$54:$H$56</c:f>
              <c:strCache>
                <c:ptCount val="3"/>
                <c:pt idx="0">
                  <c:v>Ogółem 57,61 %</c:v>
                </c:pt>
                <c:pt idx="1">
                  <c:v>Płace i pochodne 59,62 %</c:v>
                </c:pt>
                <c:pt idx="2">
                  <c:v>Wydatki rzeczowe 40,44 %</c:v>
                </c:pt>
              </c:strCache>
            </c:strRef>
          </c:cat>
          <c:val>
            <c:numRef>
              <c:f>'[Dane do prezentacji lipiec 2021.xls]Lipiec 2021'!$J$54:$J$56</c:f>
              <c:numCache>
                <c:formatCode>#,##0</c:formatCode>
                <c:ptCount val="3"/>
                <c:pt idx="0">
                  <c:v>1795764.0299999998</c:v>
                </c:pt>
                <c:pt idx="1">
                  <c:v>1530964.5500000003</c:v>
                </c:pt>
                <c:pt idx="2">
                  <c:v>264799.47999999952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05263248"/>
        <c:axId val="505274616"/>
        <c:axId val="0"/>
      </c:bar3DChart>
      <c:catAx>
        <c:axId val="50526324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5274616"/>
        <c:crosses val="autoZero"/>
        <c:auto val="1"/>
        <c:lblAlgn val="ctr"/>
        <c:lblOffset val="100"/>
        <c:noMultiLvlLbl val="0"/>
      </c:catAx>
      <c:valAx>
        <c:axId val="505274616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526324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2021'!$I$57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2021'!$H$58:$H$60</c:f>
              <c:strCache>
                <c:ptCount val="3"/>
                <c:pt idx="0">
                  <c:v>Ogółem 59,20 %</c:v>
                </c:pt>
                <c:pt idx="1">
                  <c:v>Płace i pochodne 60,23 %</c:v>
                </c:pt>
                <c:pt idx="2">
                  <c:v>Wydatki rzeczowe 37,31 %</c:v>
                </c:pt>
              </c:strCache>
            </c:strRef>
          </c:cat>
          <c:val>
            <c:numRef>
              <c:f>'[Dane do prezentacji lipiec 2021.xls]Lipiec 2021'!$I$58:$I$60</c:f>
              <c:numCache>
                <c:formatCode>#,##0</c:formatCode>
                <c:ptCount val="3"/>
                <c:pt idx="0">
                  <c:v>5866222.6699999999</c:v>
                </c:pt>
                <c:pt idx="1">
                  <c:v>5700847.4400000004</c:v>
                </c:pt>
                <c:pt idx="2">
                  <c:v>165375.22999999952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2021'!$J$57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2021'!$H$58:$H$60</c:f>
              <c:strCache>
                <c:ptCount val="3"/>
                <c:pt idx="0">
                  <c:v>Ogółem 59,20 %</c:v>
                </c:pt>
                <c:pt idx="1">
                  <c:v>Płace i pochodne 60,23 %</c:v>
                </c:pt>
                <c:pt idx="2">
                  <c:v>Wydatki rzeczowe 37,31 %</c:v>
                </c:pt>
              </c:strCache>
            </c:strRef>
          </c:cat>
          <c:val>
            <c:numRef>
              <c:f>'[Dane do prezentacji lipiec 2021.xls]Lipiec 2021'!$J$58:$J$60</c:f>
              <c:numCache>
                <c:formatCode>#,##0</c:formatCode>
                <c:ptCount val="3"/>
                <c:pt idx="0">
                  <c:v>4042171.33</c:v>
                </c:pt>
                <c:pt idx="1">
                  <c:v>3764278.5599999996</c:v>
                </c:pt>
                <c:pt idx="2">
                  <c:v>277892.77000000048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497888"/>
        <c:axId val="471494752"/>
        <c:axId val="0"/>
      </c:bar3DChart>
      <c:catAx>
        <c:axId val="4714978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494752"/>
        <c:crosses val="autoZero"/>
        <c:auto val="1"/>
        <c:lblAlgn val="ctr"/>
        <c:lblOffset val="100"/>
        <c:noMultiLvlLbl val="0"/>
      </c:catAx>
      <c:valAx>
        <c:axId val="471494752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497888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2021'!$I$61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2021'!$H$62:$H$64</c:f>
              <c:strCache>
                <c:ptCount val="3"/>
                <c:pt idx="0">
                  <c:v>Ogółem 47,71 %</c:v>
                </c:pt>
                <c:pt idx="1">
                  <c:v>Płace i pochodne 49,75 %</c:v>
                </c:pt>
                <c:pt idx="2">
                  <c:v>Wydatki rzeczowe 16,96 %</c:v>
                </c:pt>
              </c:strCache>
            </c:strRef>
          </c:cat>
          <c:val>
            <c:numRef>
              <c:f>'[Dane do prezentacji lipiec 2021.xls]Lipiec 2021'!$I$62:$I$64</c:f>
              <c:numCache>
                <c:formatCode>#,##0</c:formatCode>
                <c:ptCount val="3"/>
                <c:pt idx="0">
                  <c:v>184455.08</c:v>
                </c:pt>
                <c:pt idx="1">
                  <c:v>180384.5</c:v>
                </c:pt>
                <c:pt idx="2">
                  <c:v>4070.5799999999872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2021'!$J$61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2021'!$H$62:$H$64</c:f>
              <c:strCache>
                <c:ptCount val="3"/>
                <c:pt idx="0">
                  <c:v>Ogółem 47,71 %</c:v>
                </c:pt>
                <c:pt idx="1">
                  <c:v>Płace i pochodne 49,75 %</c:v>
                </c:pt>
                <c:pt idx="2">
                  <c:v>Wydatki rzeczowe 16,96 %</c:v>
                </c:pt>
              </c:strCache>
            </c:strRef>
          </c:cat>
          <c:val>
            <c:numRef>
              <c:f>'[Dane do prezentacji lipiec 2021.xls]Lipiec 2021'!$J$62:$J$64</c:f>
              <c:numCache>
                <c:formatCode>#,##0</c:formatCode>
                <c:ptCount val="3"/>
                <c:pt idx="0">
                  <c:v>202146.92</c:v>
                </c:pt>
                <c:pt idx="1">
                  <c:v>182217.5</c:v>
                </c:pt>
                <c:pt idx="2">
                  <c:v>19929.420000000013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471506512"/>
        <c:axId val="471508472"/>
        <c:axId val="0"/>
      </c:bar3DChart>
      <c:catAx>
        <c:axId val="47150651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08472"/>
        <c:crosses val="autoZero"/>
        <c:auto val="1"/>
        <c:lblAlgn val="ctr"/>
        <c:lblOffset val="100"/>
        <c:noMultiLvlLbl val="0"/>
      </c:catAx>
      <c:valAx>
        <c:axId val="471508472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471506512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2021'!$I$65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2021'!$H$66:$H$68</c:f>
              <c:strCache>
                <c:ptCount val="3"/>
                <c:pt idx="0">
                  <c:v>Ogółem 58,49 %</c:v>
                </c:pt>
                <c:pt idx="1">
                  <c:v>Płace i pochodne 60,04 %</c:v>
                </c:pt>
                <c:pt idx="2">
                  <c:v>Wydatki rzeczowe 28,78 %</c:v>
                </c:pt>
              </c:strCache>
            </c:strRef>
          </c:cat>
          <c:val>
            <c:numRef>
              <c:f>'[Dane do prezentacji lipiec 2021.xls]Lipiec 2021'!$I$66:$I$68</c:f>
              <c:numCache>
                <c:formatCode>#,##0</c:formatCode>
                <c:ptCount val="3"/>
                <c:pt idx="0">
                  <c:v>4424239.33</c:v>
                </c:pt>
                <c:pt idx="1">
                  <c:v>4316648.3400000008</c:v>
                </c:pt>
                <c:pt idx="2">
                  <c:v>107590.98999999929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2021'!$J$65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2021'!$H$66:$H$68</c:f>
              <c:strCache>
                <c:ptCount val="3"/>
                <c:pt idx="0">
                  <c:v>Ogółem 58,49 %</c:v>
                </c:pt>
                <c:pt idx="1">
                  <c:v>Płace i pochodne 60,04 %</c:v>
                </c:pt>
                <c:pt idx="2">
                  <c:v>Wydatki rzeczowe 28,78 %</c:v>
                </c:pt>
              </c:strCache>
            </c:strRef>
          </c:cat>
          <c:val>
            <c:numRef>
              <c:f>'[Dane do prezentacji lipiec 2021.xls]Lipiec 2021'!$J$66:$J$68</c:f>
              <c:numCache>
                <c:formatCode>#,##0</c:formatCode>
                <c:ptCount val="3"/>
                <c:pt idx="0">
                  <c:v>3139339.67</c:v>
                </c:pt>
                <c:pt idx="1">
                  <c:v>2873100.6599999992</c:v>
                </c:pt>
                <c:pt idx="2">
                  <c:v>266239.01000000071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07045960"/>
        <c:axId val="507045176"/>
        <c:axId val="0"/>
      </c:bar3DChart>
      <c:catAx>
        <c:axId val="50704596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7045176"/>
        <c:crosses val="autoZero"/>
        <c:auto val="1"/>
        <c:lblAlgn val="ctr"/>
        <c:lblOffset val="100"/>
        <c:noMultiLvlLbl val="0"/>
      </c:catAx>
      <c:valAx>
        <c:axId val="507045176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07045960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0"/>
      <c:hPercent val="167"/>
      <c:rotY val="0"/>
      <c:depthPercent val="80"/>
      <c:rAngAx val="0"/>
    </c:view3D>
    <c:floor>
      <c:thickness val="0"/>
      <c:spPr>
        <a:solidFill>
          <a:srgbClr val="8064A2">
            <a:lumMod val="40000"/>
            <a:lumOff val="60000"/>
            <a:alpha val="83000"/>
          </a:srgbClr>
        </a:solidFill>
        <a:ln>
          <a:noFill/>
        </a:ln>
      </c:spPr>
    </c:floor>
    <c:side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sideWall>
    <c:backWall>
      <c:thickness val="0"/>
      <c:spPr>
        <a:noFill/>
        <a:ln>
          <a:noFill/>
        </a:ln>
        <a:scene3d>
          <a:camera prst="orthographicFront"/>
          <a:lightRig rig="threePt" dir="t"/>
        </a:scene3d>
        <a:sp3d>
          <a:bevelT w="6350"/>
        </a:sp3d>
      </c:spPr>
    </c:backWall>
    <c:plotArea>
      <c:layout>
        <c:manualLayout>
          <c:layoutTarget val="inner"/>
          <c:xMode val="edge"/>
          <c:yMode val="edge"/>
          <c:x val="5.4107368523379024E-2"/>
          <c:y val="1.8699991098539172E-2"/>
          <c:w val="0.87451698745990081"/>
          <c:h val="0.91886194823306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'[Dane do prezentacji lipiec 2021.xls]Lipiec 2021'!$I$125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2"/>
              <c:layout>
                <c:manualLayout>
                  <c:x val="7.1694834268640432E-3"/>
                  <c:y val="5.0292932287270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2021'!$H$126:$H$128</c:f>
              <c:strCache>
                <c:ptCount val="3"/>
                <c:pt idx="0">
                  <c:v>Ogółem 52,12 %</c:v>
                </c:pt>
                <c:pt idx="1">
                  <c:v>Płace i pochodne 54,65 %</c:v>
                </c:pt>
                <c:pt idx="2">
                  <c:v>Wydatki rzeczowe 42,91 %</c:v>
                </c:pt>
              </c:strCache>
            </c:strRef>
          </c:cat>
          <c:val>
            <c:numRef>
              <c:f>'[Dane do prezentacji lipiec 2021.xls]Lipiec 2021'!$I$126:$I$128</c:f>
              <c:numCache>
                <c:formatCode>#,##0</c:formatCode>
                <c:ptCount val="3"/>
                <c:pt idx="0">
                  <c:v>14527516.920000002</c:v>
                </c:pt>
                <c:pt idx="1">
                  <c:v>11953089.01</c:v>
                </c:pt>
                <c:pt idx="2">
                  <c:v>2574427.9100000011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2021'!$J$125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A2C2E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dLbl>
              <c:idx val="2"/>
              <c:layout>
                <c:manualLayout>
                  <c:x val="4.3016900561184263E-3"/>
                  <c:y val="-5.0292932287270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'[Dane do prezentacji lipiec 2021.xls]Lipiec 2021'!$H$126:$H$128</c:f>
              <c:strCache>
                <c:ptCount val="3"/>
                <c:pt idx="0">
                  <c:v>Ogółem 52,12 %</c:v>
                </c:pt>
                <c:pt idx="1">
                  <c:v>Płace i pochodne 54,65 %</c:v>
                </c:pt>
                <c:pt idx="2">
                  <c:v>Wydatki rzeczowe 42,91 %</c:v>
                </c:pt>
              </c:strCache>
            </c:strRef>
          </c:cat>
          <c:val>
            <c:numRef>
              <c:f>'[Dane do prezentacji lipiec 2021.xls]Lipiec 2021'!$J$126:$J$128</c:f>
              <c:numCache>
                <c:formatCode>#,##0</c:formatCode>
                <c:ptCount val="3"/>
                <c:pt idx="0">
                  <c:v>13343030.079999998</c:v>
                </c:pt>
                <c:pt idx="1">
                  <c:v>9917985.9900000002</c:v>
                </c:pt>
                <c:pt idx="2">
                  <c:v>3425044.0899999989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471493184"/>
        <c:axId val="471495144"/>
        <c:axId val="0"/>
      </c:bar3DChart>
      <c:catAx>
        <c:axId val="4714931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471495144"/>
        <c:crosses val="autoZero"/>
        <c:auto val="1"/>
        <c:lblAlgn val="ctr"/>
        <c:lblOffset val="100"/>
        <c:noMultiLvlLbl val="0"/>
      </c:catAx>
      <c:valAx>
        <c:axId val="471495144"/>
        <c:scaling>
          <c:orientation val="minMax"/>
        </c:scaling>
        <c:delete val="0"/>
        <c:axPos val="b"/>
        <c:majorGridlines>
          <c:spPr>
            <a:ln>
              <a:solidFill>
                <a:schemeClr val="tx1"/>
              </a:solidFill>
            </a:ln>
          </c:spPr>
        </c:majorGridlines>
        <c:numFmt formatCode="#,##0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47149318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"/>
          <c:y val="0.83159024102138213"/>
          <c:w val="0.13124825021872266"/>
          <c:h val="0.15455526392534263"/>
        </c:manualLayout>
      </c:layout>
      <c:overlay val="0"/>
      <c:spPr>
        <a:solidFill>
          <a:sysClr val="window" lastClr="FFFFFF">
            <a:alpha val="85000"/>
          </a:sysClr>
        </a:solidFill>
      </c:spPr>
    </c:legend>
    <c:plotVisOnly val="1"/>
    <c:dispBlanksAs val="gap"/>
    <c:showDLblsOverMax val="0"/>
  </c:chart>
  <c:spPr>
    <a:solidFill>
      <a:sysClr val="window" lastClr="FFFFFF">
        <a:alpha val="42000"/>
      </a:sysClr>
    </a:solidFill>
    <a:ln w="25400" cmpd="sng">
      <a:noFill/>
    </a:ln>
  </c:spPr>
  <c:txPr>
    <a:bodyPr/>
    <a:lstStyle/>
    <a:p>
      <a:pPr>
        <a:defRPr sz="1000" b="1" i="0" u="none" strike="noStrike" baseline="0">
          <a:solidFill>
            <a:sysClr val="windowText" lastClr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2021'!$I$81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2021'!$H$82:$H$84</c:f>
              <c:strCache>
                <c:ptCount val="3"/>
                <c:pt idx="0">
                  <c:v>Ogółem 57,00 %</c:v>
                </c:pt>
                <c:pt idx="1">
                  <c:v>Płace i pochodne 55,06 %</c:v>
                </c:pt>
                <c:pt idx="2">
                  <c:v>Wydatki rzeczowe 77,28 %</c:v>
                </c:pt>
              </c:strCache>
            </c:strRef>
          </c:cat>
          <c:val>
            <c:numRef>
              <c:f>'[Dane do prezentacji lipiec 2021.xls]Lipiec 2021'!$I$82:$I$84</c:f>
              <c:numCache>
                <c:formatCode>#,##0</c:formatCode>
                <c:ptCount val="3"/>
                <c:pt idx="0">
                  <c:v>7142460.4800000004</c:v>
                </c:pt>
                <c:pt idx="1">
                  <c:v>6295733.3300000001</c:v>
                </c:pt>
                <c:pt idx="2">
                  <c:v>846727.15000000037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2021'!$J$81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2021'!$H$82:$H$84</c:f>
              <c:strCache>
                <c:ptCount val="3"/>
                <c:pt idx="0">
                  <c:v>Ogółem 57,00 %</c:v>
                </c:pt>
                <c:pt idx="1">
                  <c:v>Płace i pochodne 55,06 %</c:v>
                </c:pt>
                <c:pt idx="2">
                  <c:v>Wydatki rzeczowe 77,28 %</c:v>
                </c:pt>
              </c:strCache>
            </c:strRef>
          </c:cat>
          <c:val>
            <c:numRef>
              <c:f>'[Dane do prezentacji lipiec 2021.xls]Lipiec 2021'!$J$82:$J$84</c:f>
              <c:numCache>
                <c:formatCode>#,##0</c:formatCode>
                <c:ptCount val="3"/>
                <c:pt idx="0">
                  <c:v>5387645.5199999996</c:v>
                </c:pt>
                <c:pt idx="1">
                  <c:v>5138694.67</c:v>
                </c:pt>
                <c:pt idx="2">
                  <c:v>248950.84999999963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88811152"/>
        <c:axId val="588814680"/>
        <c:axId val="0"/>
      </c:bar3DChart>
      <c:catAx>
        <c:axId val="58881115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814680"/>
        <c:crosses val="autoZero"/>
        <c:auto val="1"/>
        <c:lblAlgn val="ctr"/>
        <c:lblOffset val="100"/>
        <c:noMultiLvlLbl val="0"/>
      </c:catAx>
      <c:valAx>
        <c:axId val="588814680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811152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2021'!$I$85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2021'!$H$90:$H$92</c:f>
              <c:strCache>
                <c:ptCount val="3"/>
                <c:pt idx="0">
                  <c:v>Ogółem 53,18 %</c:v>
                </c:pt>
                <c:pt idx="1">
                  <c:v>Płace i pochodne 55,35 %</c:v>
                </c:pt>
                <c:pt idx="2">
                  <c:v>Wydatki rzeczowe 41,30 %</c:v>
                </c:pt>
              </c:strCache>
            </c:strRef>
          </c:cat>
          <c:val>
            <c:numRef>
              <c:f>'[Dane do prezentacji lipiec 2021.xls]Lipiec 2021'!$I$90:$I$92</c:f>
              <c:numCache>
                <c:formatCode>#,##0</c:formatCode>
                <c:ptCount val="3"/>
                <c:pt idx="0">
                  <c:v>4003980.35</c:v>
                </c:pt>
                <c:pt idx="1">
                  <c:v>3522791.2699999996</c:v>
                </c:pt>
                <c:pt idx="2">
                  <c:v>481189.08000000054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2021'!$J$85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2021'!$H$90:$H$92</c:f>
              <c:strCache>
                <c:ptCount val="3"/>
                <c:pt idx="0">
                  <c:v>Ogółem 53,18 %</c:v>
                </c:pt>
                <c:pt idx="1">
                  <c:v>Płace i pochodne 55,35 %</c:v>
                </c:pt>
                <c:pt idx="2">
                  <c:v>Wydatki rzeczowe 41,30 %</c:v>
                </c:pt>
              </c:strCache>
            </c:strRef>
          </c:cat>
          <c:val>
            <c:numRef>
              <c:f>'[Dane do prezentacji lipiec 2021.xls]Lipiec 2021'!$J$90:$J$92</c:f>
              <c:numCache>
                <c:formatCode>#,##0</c:formatCode>
                <c:ptCount val="3"/>
                <c:pt idx="0">
                  <c:v>3525276.65</c:v>
                </c:pt>
                <c:pt idx="1">
                  <c:v>2841348.7300000004</c:v>
                </c:pt>
                <c:pt idx="2">
                  <c:v>683927.91999999946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88786064"/>
        <c:axId val="588785672"/>
        <c:axId val="0"/>
      </c:bar3DChart>
      <c:catAx>
        <c:axId val="5887860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785672"/>
        <c:crosses val="autoZero"/>
        <c:auto val="1"/>
        <c:lblAlgn val="ctr"/>
        <c:lblOffset val="100"/>
        <c:noMultiLvlLbl val="0"/>
      </c:catAx>
      <c:valAx>
        <c:axId val="588785672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786064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5"/>
      <c:hPercent val="167"/>
      <c:rotY val="25"/>
      <c:depthPercent val="100"/>
      <c:rAngAx val="0"/>
    </c:view3D>
    <c:floor>
      <c:thickness val="0"/>
      <c:spPr>
        <a:solidFill>
          <a:srgbClr val="8064A2">
            <a:lumMod val="40000"/>
            <a:lumOff val="60000"/>
            <a:alpha val="70000"/>
          </a:srgbClr>
        </a:solidFill>
        <a:ln>
          <a:solidFill>
            <a:srgbClr val="666699"/>
          </a:solidFill>
        </a:ln>
        <a:effectLst/>
        <a:scene3d>
          <a:camera prst="orthographicFront"/>
          <a:lightRig rig="threePt" dir="t"/>
        </a:scene3d>
        <a:sp3d>
          <a:bevelT w="0"/>
          <a:contourClr>
            <a:srgbClr val="000000"/>
          </a:contourClr>
        </a:sp3d>
      </c:spPr>
    </c:floor>
    <c:side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sideWall>
    <c:backWall>
      <c:thickness val="0"/>
      <c:spPr>
        <a:solidFill>
          <a:srgbClr val="666699">
            <a:alpha val="4706"/>
          </a:srgbClr>
        </a:solidFill>
        <a:ln>
          <a:solidFill>
            <a:srgbClr val="666699"/>
          </a:solidFill>
        </a:ln>
      </c:spPr>
    </c:backWall>
    <c:plotArea>
      <c:layout>
        <c:manualLayout>
          <c:layoutTarget val="inner"/>
          <c:xMode val="edge"/>
          <c:yMode val="edge"/>
          <c:x val="7.8373189462428328E-2"/>
          <c:y val="2.0547204326731884E-2"/>
          <c:w val="0.91911344415281426"/>
          <c:h val="0.9056703518120841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'[Dane do prezentacji lipiec 2021.xls]Lipiec 2021'!$I$93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114300" dir="5400000" sx="116000" sy="116000" algn="ctr" rotWithShape="0">
                <a:srgbClr val="9999FF">
                  <a:alpha val="39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c:spPr>
          <c:invertIfNegative val="0"/>
          <c:dLbls>
            <c:dLbl>
              <c:idx val="0"/>
              <c:layout>
                <c:manualLayout>
                  <c:x val="3.0864076018275493E-2"/>
                  <c:y val="4.711677783780816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234324876057161E-2"/>
                  <c:y val="3.027175727850711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061728395061727E-2"/>
                  <c:y val="1.6559373068325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2021'!$H$94:$H$96</c:f>
              <c:strCache>
                <c:ptCount val="3"/>
                <c:pt idx="0">
                  <c:v>Ogółem 52,22 %</c:v>
                </c:pt>
                <c:pt idx="1">
                  <c:v>Płace i pochodne 55,25 %</c:v>
                </c:pt>
                <c:pt idx="2">
                  <c:v>Wydatki rzeczowe 40,57 %</c:v>
                </c:pt>
              </c:strCache>
            </c:strRef>
          </c:cat>
          <c:val>
            <c:numRef>
              <c:f>'[Dane do prezentacji lipiec 2021.xls]Lipiec 2021'!$I$94:$I$96</c:f>
              <c:numCache>
                <c:formatCode>#,##0</c:formatCode>
                <c:ptCount val="3"/>
                <c:pt idx="0">
                  <c:v>2249815.29</c:v>
                </c:pt>
                <c:pt idx="1">
                  <c:v>1889164.27</c:v>
                </c:pt>
                <c:pt idx="2">
                  <c:v>360651.02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2021.xls]Lipiec 2021'!$J$93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B8D0EE"/>
            </a:solidFill>
            <a:effectLst>
              <a:outerShdw blurRad="114300" dir="5400000" sx="116000" sy="116000" algn="ctr" rotWithShape="0">
                <a:srgbClr val="9966FF">
                  <a:alpha val="38824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w="12700"/>
            </a:sp3d>
          </c:spPr>
          <c:invertIfNegative val="0"/>
          <c:dLbls>
            <c:dLbl>
              <c:idx val="0"/>
              <c:layout>
                <c:manualLayout>
                  <c:x val="1.8518518518518462E-2"/>
                  <c:y val="3.3670033670033669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864197530864085E-2"/>
                  <c:y val="2.6935761817651581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518518518518517E-2"/>
                  <c:y val="2.4852262082650123E-2"/>
                </c:manualLayout>
              </c:layout>
              <c:spPr>
                <a:ln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ln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'[Dane do prezentacji lipiec 2021.xls]Lipiec 2021'!$H$94:$H$96</c:f>
              <c:strCache>
                <c:ptCount val="3"/>
                <c:pt idx="0">
                  <c:v>Ogółem 52,22 %</c:v>
                </c:pt>
                <c:pt idx="1">
                  <c:v>Płace i pochodne 55,25 %</c:v>
                </c:pt>
                <c:pt idx="2">
                  <c:v>Wydatki rzeczowe 40,57 %</c:v>
                </c:pt>
              </c:strCache>
            </c:strRef>
          </c:cat>
          <c:val>
            <c:numRef>
              <c:f>'[Dane do prezentacji lipiec 2021.xls]Lipiec 2021'!$J$94:$J$96</c:f>
              <c:numCache>
                <c:formatCode>#,##0</c:formatCode>
                <c:ptCount val="3"/>
                <c:pt idx="0">
                  <c:v>2058684.71</c:v>
                </c:pt>
                <c:pt idx="1">
                  <c:v>1530343.73</c:v>
                </c:pt>
                <c:pt idx="2">
                  <c:v>528340.98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gapDepth val="102"/>
        <c:shape val="box"/>
        <c:axId val="588792728"/>
        <c:axId val="588789200"/>
        <c:axId val="0"/>
      </c:bar3DChart>
      <c:catAx>
        <c:axId val="58879272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789200"/>
        <c:crosses val="autoZero"/>
        <c:auto val="1"/>
        <c:lblAlgn val="ctr"/>
        <c:lblOffset val="100"/>
        <c:noMultiLvlLbl val="0"/>
      </c:catAx>
      <c:valAx>
        <c:axId val="588789200"/>
        <c:scaling>
          <c:orientation val="minMax"/>
        </c:scaling>
        <c:delete val="0"/>
        <c:axPos val="b"/>
        <c:majorGridlines>
          <c:spPr>
            <a:ln>
              <a:solidFill>
                <a:srgbClr val="666699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666699"/>
            </a:solidFill>
          </a:ln>
        </c:spPr>
        <c:txPr>
          <a:bodyPr rot="0" vert="horz"/>
          <a:lstStyle/>
          <a:p>
            <a:pPr>
              <a:defRPr/>
            </a:pPr>
            <a:endParaRPr lang="pl-PL"/>
          </a:p>
        </c:txPr>
        <c:crossAx val="588792728"/>
        <c:crosses val="autoZero"/>
        <c:crossBetween val="between"/>
      </c:valAx>
      <c:spPr>
        <a:solidFill>
          <a:sysClr val="window" lastClr="FFFFFF">
            <a:alpha val="42000"/>
          </a:sysClr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1.6666666666666666E-2"/>
          <c:y val="0.84028069407990669"/>
          <c:w val="0.15955577427821524"/>
          <c:h val="0.15455526392534269"/>
        </c:manualLayout>
      </c:layout>
      <c:overlay val="0"/>
      <c:spPr>
        <a:solidFill>
          <a:sysClr val="window" lastClr="FFFFFF">
            <a:alpha val="75000"/>
          </a:sysClr>
        </a:solidFill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52775347526004"/>
          <c:y val="3.4542613271089047E-2"/>
          <c:w val="0.78418088363954508"/>
          <c:h val="0.8867892430791142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'[Dane do prezentacji lipiec 2021.xls]Ogółem na rozdziały'!$H$2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F79747"/>
            </a:solidFill>
            <a:ln>
              <a:solidFill>
                <a:srgbClr val="666699"/>
              </a:solidFill>
            </a:ln>
          </c:spPr>
          <c:invertIfNegative val="0"/>
          <c:cat>
            <c:strRef>
              <c:f>'[Dane do prezentacji lipiec 2021.xls]Ogółem na rozdziały'!$G$3:$G$5,'[Dane do prezentacji lipiec 2021.xls]Ogółem na rozdziały'!$G$6,'[Dane do prezentacji lipiec 2021.xls]Ogółem na rozdziały'!$G$8:$G$9,'[Dane do prezentacji lipiec 2021.xls]Ogółem na rozdziały'!$G$11:$G$18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rozdziały'!$H$3:$H$5,'[Dane do prezentacji lipiec 2021.xls]Ogółem na rozdziały'!$H$6,'[Dane do prezentacji lipiec 2021.xls]Ogółem na rozdziały'!$H$8:$H$9,'[Dane do prezentacji lipiec 2021.xls]Ogółem na rozdziały'!$H$11:$H$18</c:f>
              <c:numCache>
                <c:formatCode>#,##0</c:formatCode>
                <c:ptCount val="14"/>
                <c:pt idx="0">
                  <c:v>2249815.29</c:v>
                </c:pt>
                <c:pt idx="1">
                  <c:v>4003980.35</c:v>
                </c:pt>
                <c:pt idx="2">
                  <c:v>7142460.4800000004</c:v>
                </c:pt>
                <c:pt idx="3">
                  <c:v>4424239.33</c:v>
                </c:pt>
                <c:pt idx="4">
                  <c:v>5866222.6699999999</c:v>
                </c:pt>
                <c:pt idx="5">
                  <c:v>2440202.9700000002</c:v>
                </c:pt>
                <c:pt idx="6">
                  <c:v>1622856.02</c:v>
                </c:pt>
                <c:pt idx="7">
                  <c:v>38516600.469999999</c:v>
                </c:pt>
                <c:pt idx="8">
                  <c:v>1387940.74</c:v>
                </c:pt>
                <c:pt idx="9">
                  <c:v>23611344.84</c:v>
                </c:pt>
                <c:pt idx="10">
                  <c:v>29654300.34</c:v>
                </c:pt>
                <c:pt idx="11">
                  <c:v>3698849.33</c:v>
                </c:pt>
                <c:pt idx="12">
                  <c:v>46975798.010000005</c:v>
                </c:pt>
                <c:pt idx="13">
                  <c:v>5254322.84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2021.xls]Ogółem na rozdziały'!$I$2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6886A8"/>
            </a:solidFill>
            <a:ln>
              <a:solidFill>
                <a:sysClr val="windowText" lastClr="000000">
                  <a:lumMod val="50000"/>
                  <a:lumOff val="50000"/>
                </a:sysClr>
              </a:solidFill>
            </a:ln>
          </c:spPr>
          <c:invertIfNegative val="0"/>
          <c:cat>
            <c:strRef>
              <c:f>'[Dane do prezentacji lipiec 2021.xls]Ogółem na rozdziały'!$G$3:$G$5,'[Dane do prezentacji lipiec 2021.xls]Ogółem na rozdziały'!$G$6,'[Dane do prezentacji lipiec 2021.xls]Ogółem na rozdziały'!$G$8:$G$9,'[Dane do prezentacji lipiec 2021.xls]Ogółem na rozdziały'!$G$11:$G$18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rozdziały'!$I$3:$I$5,'[Dane do prezentacji lipiec 2021.xls]Ogółem na rozdziały'!$I$6,'[Dane do prezentacji lipiec 2021.xls]Ogółem na rozdziały'!$I$8:$I$9,'[Dane do prezentacji lipiec 2021.xls]Ogółem na rozdziały'!$I$11:$I$18</c:f>
              <c:numCache>
                <c:formatCode>#,##0</c:formatCode>
                <c:ptCount val="14"/>
                <c:pt idx="0">
                  <c:v>2058684.71</c:v>
                </c:pt>
                <c:pt idx="1">
                  <c:v>3525276.65</c:v>
                </c:pt>
                <c:pt idx="2">
                  <c:v>5387645.5199999996</c:v>
                </c:pt>
                <c:pt idx="3">
                  <c:v>3139339.67</c:v>
                </c:pt>
                <c:pt idx="4">
                  <c:v>4042171.33</c:v>
                </c:pt>
                <c:pt idx="5">
                  <c:v>1795764.0299999998</c:v>
                </c:pt>
                <c:pt idx="6">
                  <c:v>1499907.98</c:v>
                </c:pt>
                <c:pt idx="7">
                  <c:v>30576514.530000001</c:v>
                </c:pt>
                <c:pt idx="8">
                  <c:v>1695878.26</c:v>
                </c:pt>
                <c:pt idx="9">
                  <c:v>19902871.16</c:v>
                </c:pt>
                <c:pt idx="10">
                  <c:v>23537502.66</c:v>
                </c:pt>
                <c:pt idx="11">
                  <c:v>2986958.67</c:v>
                </c:pt>
                <c:pt idx="12">
                  <c:v>41496448.989999995</c:v>
                </c:pt>
                <c:pt idx="13">
                  <c:v>4419441.16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shape val="cylinder"/>
        <c:axId val="588799392"/>
        <c:axId val="588801744"/>
        <c:axId val="0"/>
      </c:bar3DChart>
      <c:catAx>
        <c:axId val="5887993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88801744"/>
        <c:crosses val="autoZero"/>
        <c:auto val="1"/>
        <c:lblAlgn val="ctr"/>
        <c:lblOffset val="100"/>
        <c:noMultiLvlLbl val="0"/>
      </c:catAx>
      <c:valAx>
        <c:axId val="588801744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8879939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375174978127725"/>
          <c:y val="0.44444590259550892"/>
          <c:w val="9.7916885389326302E-2"/>
          <c:h val="0.11111147564887719"/>
        </c:manualLayout>
      </c:layout>
      <c:overlay val="0"/>
      <c:spPr>
        <a:solidFill>
          <a:schemeClr val="bg1"/>
        </a:solidFill>
      </c:spPr>
    </c:legend>
    <c:plotVisOnly val="1"/>
    <c:dispBlanksAs val="gap"/>
    <c:showDLblsOverMax val="0"/>
  </c:chart>
  <c:spPr>
    <a:solidFill>
      <a:sysClr val="window" lastClr="FFFFFF">
        <a:alpha val="60000"/>
      </a:sysClr>
    </a:solidFill>
    <a:ln w="25400"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52775347526004"/>
          <c:y val="3.4542613271089047E-2"/>
          <c:w val="0.78418088363954508"/>
          <c:h val="0.8867892430791142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'[Dane do prezentacji lipiec 2021.xls]Ogółem na rozdziały'!$L$2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F79747"/>
            </a:solidFill>
            <a:ln>
              <a:solidFill>
                <a:srgbClr val="666699"/>
              </a:solidFill>
            </a:ln>
          </c:spPr>
          <c:invertIfNegative val="0"/>
          <c:cat>
            <c:strRef>
              <c:f>'[Dane do prezentacji lipiec 2021.xls]Ogółem na rozdziały'!$K$3:$K$5,'[Dane do prezentacji lipiec 2021.xls]Ogółem na rozdziały'!$K$6,'[Dane do prezentacji lipiec 2021.xls]Ogółem na rozdziały'!$K$8:$K$9,'[Dane do prezentacji lipiec 2021.xls]Ogółem na rozdziały'!$K$11:$K$18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rozdziały'!$L$3:$L$5,'[Dane do prezentacji lipiec 2021.xls]Ogółem na rozdziały'!$L$6,'[Dane do prezentacji lipiec 2021.xls]Ogółem na rozdziały'!$L$8:$L$9,'[Dane do prezentacji lipiec 2021.xls]Ogółem na rozdziały'!$L$11:$L$18</c:f>
              <c:numCache>
                <c:formatCode>#,##0</c:formatCode>
                <c:ptCount val="14"/>
                <c:pt idx="0">
                  <c:v>1889164.27</c:v>
                </c:pt>
                <c:pt idx="1">
                  <c:v>3522791.2699999996</c:v>
                </c:pt>
                <c:pt idx="2">
                  <c:v>6295733.3300000001</c:v>
                </c:pt>
                <c:pt idx="3">
                  <c:v>4316648.3400000008</c:v>
                </c:pt>
                <c:pt idx="4">
                  <c:v>5700847.4400000004</c:v>
                </c:pt>
                <c:pt idx="5">
                  <c:v>2260396.4499999997</c:v>
                </c:pt>
                <c:pt idx="6">
                  <c:v>1327238.3</c:v>
                </c:pt>
                <c:pt idx="7">
                  <c:v>34219449.329999998</c:v>
                </c:pt>
                <c:pt idx="8">
                  <c:v>1193038.3900000001</c:v>
                </c:pt>
                <c:pt idx="9">
                  <c:v>20290959.139999997</c:v>
                </c:pt>
                <c:pt idx="10">
                  <c:v>25854360.809999999</c:v>
                </c:pt>
                <c:pt idx="11">
                  <c:v>3253068.3000000003</c:v>
                </c:pt>
                <c:pt idx="12">
                  <c:v>40434748.780000001</c:v>
                </c:pt>
                <c:pt idx="13">
                  <c:v>4706216.3099999996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2021.xls]Ogółem na rozdziały'!$M$2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6886A8"/>
            </a:solidFill>
            <a:ln>
              <a:solidFill>
                <a:sysClr val="windowText" lastClr="000000">
                  <a:lumMod val="50000"/>
                  <a:lumOff val="50000"/>
                </a:sysClr>
              </a:solidFill>
            </a:ln>
          </c:spPr>
          <c:invertIfNegative val="0"/>
          <c:cat>
            <c:strRef>
              <c:f>'[Dane do prezentacji lipiec 2021.xls]Ogółem na rozdziały'!$K$3:$K$5,'[Dane do prezentacji lipiec 2021.xls]Ogółem na rozdziały'!$K$6,'[Dane do prezentacji lipiec 2021.xls]Ogółem na rozdziały'!$K$8:$K$9,'[Dane do prezentacji lipiec 2021.xls]Ogółem na rozdziały'!$K$11:$K$18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rozdziały'!$M$3:$M$5,'[Dane do prezentacji lipiec 2021.xls]Ogółem na rozdziały'!$M$6,'[Dane do prezentacji lipiec 2021.xls]Ogółem na rozdziały'!$M$8:$M$9,'[Dane do prezentacji lipiec 2021.xls]Ogółem na rozdziały'!$M$11:$M$18</c:f>
              <c:numCache>
                <c:formatCode>#,##0</c:formatCode>
                <c:ptCount val="14"/>
                <c:pt idx="0">
                  <c:v>1530343.73</c:v>
                </c:pt>
                <c:pt idx="1">
                  <c:v>2841348.7300000004</c:v>
                </c:pt>
                <c:pt idx="2">
                  <c:v>5138694.67</c:v>
                </c:pt>
                <c:pt idx="3">
                  <c:v>2873100.6599999992</c:v>
                </c:pt>
                <c:pt idx="4">
                  <c:v>3764278.5599999996</c:v>
                </c:pt>
                <c:pt idx="5">
                  <c:v>1530964.5500000003</c:v>
                </c:pt>
                <c:pt idx="6">
                  <c:v>1151049.7</c:v>
                </c:pt>
                <c:pt idx="7">
                  <c:v>25391773.670000002</c:v>
                </c:pt>
                <c:pt idx="8">
                  <c:v>1542831.6099999999</c:v>
                </c:pt>
                <c:pt idx="9">
                  <c:v>15473650.860000003</c:v>
                </c:pt>
                <c:pt idx="10">
                  <c:v>19343518.190000001</c:v>
                </c:pt>
                <c:pt idx="11">
                  <c:v>2814677.6999999997</c:v>
                </c:pt>
                <c:pt idx="12">
                  <c:v>31996413.219999999</c:v>
                </c:pt>
                <c:pt idx="13">
                  <c:v>3824761.6900000004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shape val="cylinder"/>
        <c:axId val="591948616"/>
        <c:axId val="591951752"/>
        <c:axId val="0"/>
      </c:bar3DChart>
      <c:catAx>
        <c:axId val="5919486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91951752"/>
        <c:crosses val="autoZero"/>
        <c:auto val="1"/>
        <c:lblAlgn val="ctr"/>
        <c:lblOffset val="100"/>
        <c:noMultiLvlLbl val="0"/>
      </c:catAx>
      <c:valAx>
        <c:axId val="59195175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9194861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375174978127725"/>
          <c:y val="0.44444590259550892"/>
          <c:w val="9.7916885389326302E-2"/>
          <c:h val="0.11111147564887719"/>
        </c:manualLayout>
      </c:layout>
      <c:overlay val="0"/>
      <c:spPr>
        <a:solidFill>
          <a:schemeClr val="bg1"/>
        </a:solidFill>
      </c:spPr>
    </c:legend>
    <c:plotVisOnly val="1"/>
    <c:dispBlanksAs val="gap"/>
    <c:showDLblsOverMax val="0"/>
  </c:chart>
  <c:spPr>
    <a:solidFill>
      <a:sysClr val="window" lastClr="FFFFFF">
        <a:alpha val="60000"/>
      </a:sysClr>
    </a:solidFill>
    <a:ln w="25400"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52775347526004"/>
          <c:y val="3.4542613271089047E-2"/>
          <c:w val="0.78418088363954508"/>
          <c:h val="0.8867892430791142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'[Dane do prezentacji lipiec 2021.xls]Ogółem na rozdziały'!$P$2</c:f>
              <c:strCache>
                <c:ptCount val="1"/>
                <c:pt idx="0">
                  <c:v>Wykonanie</c:v>
                </c:pt>
              </c:strCache>
            </c:strRef>
          </c:tx>
          <c:spPr>
            <a:solidFill>
              <a:srgbClr val="F79747"/>
            </a:solidFill>
            <a:ln>
              <a:solidFill>
                <a:srgbClr val="666699"/>
              </a:solidFill>
            </a:ln>
          </c:spPr>
          <c:invertIfNegative val="0"/>
          <c:cat>
            <c:strRef>
              <c:f>'[Dane do prezentacji lipiec 2021.xls]Ogółem na rozdziały'!$O$3:$O$5,'[Dane do prezentacji lipiec 2021.xls]Ogółem na rozdziały'!$O$6,'[Dane do prezentacji lipiec 2021.xls]Ogółem na rozdziały'!$O$8:$O$9,'[Dane do prezentacji lipiec 2021.xls]Ogółem na rozdziały'!$O$11:$O$18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rozdziały'!$P$3:$P$5,'[Dane do prezentacji lipiec 2021.xls]Ogółem na rozdziały'!$P$6,'[Dane do prezentacji lipiec 2021.xls]Ogółem na rozdziały'!$P$8:$P$9,'[Dane do prezentacji lipiec 2021.xls]Ogółem na rozdziały'!$P$11:$P$18</c:f>
              <c:numCache>
                <c:formatCode>#,##0</c:formatCode>
                <c:ptCount val="14"/>
                <c:pt idx="0">
                  <c:v>360651.02</c:v>
                </c:pt>
                <c:pt idx="1">
                  <c:v>481189.08000000054</c:v>
                </c:pt>
                <c:pt idx="2">
                  <c:v>846727.15000000037</c:v>
                </c:pt>
                <c:pt idx="3">
                  <c:v>107590.98999999929</c:v>
                </c:pt>
                <c:pt idx="4">
                  <c:v>165375.22999999952</c:v>
                </c:pt>
                <c:pt idx="5">
                  <c:v>179806.52000000048</c:v>
                </c:pt>
                <c:pt idx="6">
                  <c:v>295617.71999999997</c:v>
                </c:pt>
                <c:pt idx="7">
                  <c:v>4297151.1400000006</c:v>
                </c:pt>
                <c:pt idx="8">
                  <c:v>194902.34999999986</c:v>
                </c:pt>
                <c:pt idx="9">
                  <c:v>3320385.700000003</c:v>
                </c:pt>
                <c:pt idx="10">
                  <c:v>3799939.5300000012</c:v>
                </c:pt>
                <c:pt idx="11">
                  <c:v>445781.0299999998</c:v>
                </c:pt>
                <c:pt idx="12">
                  <c:v>6541049.2300000042</c:v>
                </c:pt>
                <c:pt idx="13">
                  <c:v>548106.53000000026</c:v>
                </c:pt>
              </c:numCache>
            </c:numRef>
          </c:val>
        </c:ser>
        <c:ser>
          <c:idx val="1"/>
          <c:order val="1"/>
          <c:tx>
            <c:strRef>
              <c:f>'[Dane do prezentacji lipiec 2021.xls]Ogółem na rozdziały'!$Q$2</c:f>
              <c:strCache>
                <c:ptCount val="1"/>
                <c:pt idx="0">
                  <c:v>Pozostało</c:v>
                </c:pt>
              </c:strCache>
            </c:strRef>
          </c:tx>
          <c:spPr>
            <a:solidFill>
              <a:srgbClr val="6886A8"/>
            </a:solidFill>
            <a:ln>
              <a:solidFill>
                <a:sysClr val="windowText" lastClr="000000">
                  <a:lumMod val="50000"/>
                  <a:lumOff val="50000"/>
                </a:sysClr>
              </a:solidFill>
            </a:ln>
          </c:spPr>
          <c:invertIfNegative val="0"/>
          <c:cat>
            <c:strRef>
              <c:f>'[Dane do prezentacji lipiec 2021.xls]Ogółem na rozdziały'!$O$3:$O$5,'[Dane do prezentacji lipiec 2021.xls]Ogółem na rozdziały'!$O$6,'[Dane do prezentacji lipiec 2021.xls]Ogółem na rozdziały'!$O$8:$O$9,'[Dane do prezentacji lipiec 2021.xls]Ogółem na rozdziały'!$O$11:$O$18</c:f>
              <c:strCache>
                <c:ptCount val="14"/>
                <c:pt idx="0">
                  <c:v>Rozdział 85407</c:v>
                </c:pt>
                <c:pt idx="1">
                  <c:v>Rozdział 85406</c:v>
                </c:pt>
                <c:pt idx="2">
                  <c:v>Rozdział 85401</c:v>
                </c:pt>
                <c:pt idx="3">
                  <c:v>Rozdział 80152</c:v>
                </c:pt>
                <c:pt idx="4">
                  <c:v>Rozdział 80150</c:v>
                </c:pt>
                <c:pt idx="5">
                  <c:v>Rozdział 80149</c:v>
                </c:pt>
                <c:pt idx="6">
                  <c:v>Rozdział 80140</c:v>
                </c:pt>
                <c:pt idx="7">
                  <c:v>Rozdział 80120</c:v>
                </c:pt>
                <c:pt idx="8">
                  <c:v>Rozdział 80117</c:v>
                </c:pt>
                <c:pt idx="9">
                  <c:v>Rozdział 80115</c:v>
                </c:pt>
                <c:pt idx="10">
                  <c:v>Rozdział 80104</c:v>
                </c:pt>
                <c:pt idx="11">
                  <c:v>Rozdział 80103</c:v>
                </c:pt>
                <c:pt idx="12">
                  <c:v>Rozdział 80101</c:v>
                </c:pt>
                <c:pt idx="13">
                  <c:v>Rozdział 75085</c:v>
                </c:pt>
              </c:strCache>
            </c:strRef>
          </c:cat>
          <c:val>
            <c:numRef>
              <c:f>'[Dane do prezentacji lipiec 2021.xls]Ogółem na rozdziały'!$Q$3:$Q$5,'[Dane do prezentacji lipiec 2021.xls]Ogółem na rozdziały'!$Q$6,'[Dane do prezentacji lipiec 2021.xls]Ogółem na rozdziały'!$Q$8:$Q$9,'[Dane do prezentacji lipiec 2021.xls]Ogółem na rozdziały'!$Q$11:$Q$18</c:f>
              <c:numCache>
                <c:formatCode>#,##0</c:formatCode>
                <c:ptCount val="14"/>
                <c:pt idx="0">
                  <c:v>528340.98</c:v>
                </c:pt>
                <c:pt idx="1">
                  <c:v>683927.91999999946</c:v>
                </c:pt>
                <c:pt idx="2">
                  <c:v>248950.84999999963</c:v>
                </c:pt>
                <c:pt idx="3">
                  <c:v>266239.01000000071</c:v>
                </c:pt>
                <c:pt idx="4">
                  <c:v>277892.77000000048</c:v>
                </c:pt>
                <c:pt idx="5">
                  <c:v>264799.47999999952</c:v>
                </c:pt>
                <c:pt idx="6">
                  <c:v>348858.28</c:v>
                </c:pt>
                <c:pt idx="7">
                  <c:v>5184740.8599999994</c:v>
                </c:pt>
                <c:pt idx="8">
                  <c:v>153046.65000000014</c:v>
                </c:pt>
                <c:pt idx="9">
                  <c:v>4429220.299999997</c:v>
                </c:pt>
                <c:pt idx="10">
                  <c:v>4193984.4699999988</c:v>
                </c:pt>
                <c:pt idx="11">
                  <c:v>172280.9700000002</c:v>
                </c:pt>
                <c:pt idx="12">
                  <c:v>9500035.7699999958</c:v>
                </c:pt>
                <c:pt idx="13">
                  <c:v>594679.46999999974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shape val="cylinder"/>
        <c:axId val="591945088"/>
        <c:axId val="591945480"/>
        <c:axId val="0"/>
      </c:bar3DChart>
      <c:catAx>
        <c:axId val="5919450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91945480"/>
        <c:crosses val="autoZero"/>
        <c:auto val="1"/>
        <c:lblAlgn val="ctr"/>
        <c:lblOffset val="100"/>
        <c:noMultiLvlLbl val="0"/>
      </c:catAx>
      <c:valAx>
        <c:axId val="591945480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l-PL"/>
          </a:p>
        </c:txPr>
        <c:crossAx val="59194508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9375174978127725"/>
          <c:y val="0.44444590259550892"/>
          <c:w val="9.7916885389326302E-2"/>
          <c:h val="0.11111147564887719"/>
        </c:manualLayout>
      </c:layout>
      <c:overlay val="0"/>
      <c:spPr>
        <a:solidFill>
          <a:schemeClr val="bg1"/>
        </a:solidFill>
      </c:spPr>
    </c:legend>
    <c:plotVisOnly val="1"/>
    <c:dispBlanksAs val="gap"/>
    <c:showDLblsOverMax val="0"/>
  </c:chart>
  <c:spPr>
    <a:solidFill>
      <a:sysClr val="window" lastClr="FFFFFF">
        <a:alpha val="60000"/>
      </a:sysClr>
    </a:solidFill>
    <a:ln w="25400">
      <a:noFill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 panose="020B0604020202020204" pitchFamily="34" charset="0"/>
          <a:ea typeface="Calibri"/>
          <a:cs typeface="Arial" panose="020B0604020202020204" pitchFamily="34" charset="0"/>
        </a:defRPr>
      </a:pPr>
      <a:endParaRPr lang="pl-PL"/>
    </a:p>
  </c:txPr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785D4-AFCD-446B-8AA1-AD8170A4CAC4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EA893-A9B9-4042-A364-24E6FA56CB6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243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49F8B-5D20-45C0-AD5D-896825CB2D41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AABFD-01BF-4596-9C0E-9CE4CA92655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9936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7DA2E-991C-4A3B-85C4-0C52D5D7AF8F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A645-D5A7-404E-B65B-6794CA04E4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09041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EFEE5-EDD5-4ACE-A080-97B2FD04FA39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F231F-602D-4610-8AEA-1C5E89BC3A8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75758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CB71F-3C42-4227-B5C3-223FF103D58D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D167E-4B11-470A-90BD-DE747661AF1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56233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21718-625D-477B-89E7-5219CDC353B0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30DF-1153-47F2-80E9-A8F0A902934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41002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C2E56-6BA2-4AEB-B315-E3385998E429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72F87-F78B-46BE-B71B-3904824507C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1592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50240-B69B-4503-9B54-8FB34609BB94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514BD-0F05-4615-9BB8-DD35A2C6534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7927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327D5-01BA-4388-9607-31449A39B3D3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71DFA-0A40-4879-B297-4EC0CAF588F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25553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4870F-6218-4815-A0DB-E64E81C967C3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6004F-F044-4606-AB7A-F70FF466845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40838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C2FC6-6975-4640-AD5A-3A7B326B6D0D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43156-1561-4E6E-A5E7-54E2722B2B2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3690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14BC5-7417-41E7-BCD0-2573C0C3B550}" type="datetimeFigureOut">
              <a:rPr lang="pl-PL"/>
              <a:pPr>
                <a:defRPr/>
              </a:pPr>
              <a:t>13.08.2021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BC29A1C-084F-4FD1-B789-2FA3BABD910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1" name="Picture 9" descr="ZNAK_PROMOCYJNY_FC_PL-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636838"/>
            <a:ext cx="1360487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ytuł 1"/>
          <p:cNvSpPr txBox="1">
            <a:spLocks/>
          </p:cNvSpPr>
          <p:nvPr/>
        </p:nvSpPr>
        <p:spPr bwMode="auto">
          <a:xfrm>
            <a:off x="3132138" y="2679700"/>
            <a:ext cx="5472112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500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</a:t>
            </a:r>
            <a:r>
              <a:rPr lang="pl-PL" altLang="pl-PL" sz="3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okres styczeń - lipiec 2021 </a:t>
            </a:r>
            <a:r>
              <a:rPr lang="pl-PL" altLang="pl-PL" sz="3500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roku w szkołach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500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i placówkach oświatowych na terenie </a:t>
            </a:r>
            <a:br>
              <a:rPr lang="pl-PL" altLang="pl-PL" sz="3500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</a:br>
            <a:r>
              <a:rPr lang="pl-PL" altLang="pl-PL" sz="3500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Dzielnicy Wola</a:t>
            </a:r>
            <a:r>
              <a:rPr lang="pl-PL" altLang="pl-PL" sz="3500" b="1" dirty="0">
                <a:ea typeface="Arial Unicode MS" panose="020B0604020202020204" pitchFamily="34" charset="-128"/>
                <a:cs typeface="Calibri" panose="020F0502020204030204" pitchFamily="34" charset="0"/>
              </a:rPr>
              <a:t/>
            </a:r>
            <a:br>
              <a:rPr lang="pl-PL" altLang="pl-PL" sz="3500" b="1" dirty="0">
                <a:ea typeface="Arial Unicode MS" panose="020B0604020202020204" pitchFamily="34" charset="-128"/>
                <a:cs typeface="Calibri" panose="020F0502020204030204" pitchFamily="34" charset="0"/>
              </a:rPr>
            </a:br>
            <a:endParaRPr lang="pl-PL" altLang="pl-PL" sz="3500" b="1" dirty="0"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pic>
        <p:nvPicPr>
          <p:cNvPr id="2053" name="Picture 7" descr="Syrenka-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Podtytuł 4"/>
          <p:cNvSpPr txBox="1">
            <a:spLocks/>
          </p:cNvSpPr>
          <p:nvPr/>
        </p:nvSpPr>
        <p:spPr bwMode="auto">
          <a:xfrm>
            <a:off x="6925" y="6325394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</a:t>
            </a:r>
            <a:r>
              <a:rPr lang="pl-PL" altLang="pl-PL" sz="900" b="1" dirty="0" smtClean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okres styczeń - lipiec 2021 </a:t>
            </a: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3075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971550" y="4048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cs typeface="Arial" panose="020B0604020202020204" pitchFamily="34" charset="0"/>
              </a:rPr>
              <a:t>Dział 750- Administracja publiczna</a:t>
            </a:r>
          </a:p>
          <a:p>
            <a:pPr>
              <a:defRPr/>
            </a:pPr>
            <a:endParaRPr lang="pl-PL" dirty="0">
              <a:latin typeface="+mj-lt"/>
            </a:endParaRPr>
          </a:p>
        </p:txBody>
      </p:sp>
      <p:sp>
        <p:nvSpPr>
          <p:cNvPr id="3077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10" name="Wykres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4729143"/>
              </p:ext>
            </p:extLst>
          </p:nvPr>
        </p:nvGraphicFramePr>
        <p:xfrm>
          <a:off x="395536" y="1700808"/>
          <a:ext cx="7992888" cy="3479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4099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rostokąt 6"/>
          <p:cNvSpPr/>
          <p:nvPr/>
        </p:nvSpPr>
        <p:spPr>
          <a:xfrm>
            <a:off x="935038" y="404813"/>
            <a:ext cx="846137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cs typeface="Arial" panose="020B0604020202020204" pitchFamily="34" charset="0"/>
              </a:rPr>
              <a:t>Rozdział 75085 – Wspólna obsługa jednostek  samorządu terytorialnego</a:t>
            </a:r>
          </a:p>
          <a:p>
            <a:pPr>
              <a:defRPr/>
            </a:pPr>
            <a:endParaRPr lang="pl-PL" b="1" dirty="0">
              <a:cs typeface="Arial" panose="020B0604020202020204" pitchFamily="34" charset="0"/>
            </a:endParaRPr>
          </a:p>
          <a:p>
            <a:pPr>
              <a:defRPr/>
            </a:pPr>
            <a:endParaRPr lang="pl-PL" dirty="0">
              <a:latin typeface="+mj-lt"/>
            </a:endParaRPr>
          </a:p>
        </p:txBody>
      </p:sp>
      <p:sp>
        <p:nvSpPr>
          <p:cNvPr id="4101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8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8454390"/>
              </p:ext>
            </p:extLst>
          </p:nvPr>
        </p:nvGraphicFramePr>
        <p:xfrm>
          <a:off x="755576" y="1268760"/>
          <a:ext cx="7992888" cy="4615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5123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Prostokąt 8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Dział 801- Oświata i wychowanie</a:t>
            </a:r>
          </a:p>
        </p:txBody>
      </p:sp>
      <p:sp>
        <p:nvSpPr>
          <p:cNvPr id="5125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2118226"/>
              </p:ext>
            </p:extLst>
          </p:nvPr>
        </p:nvGraphicFramePr>
        <p:xfrm>
          <a:off x="179512" y="1700808"/>
          <a:ext cx="8784976" cy="3327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6147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80101- Szkoły podstawowe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9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7381474"/>
              </p:ext>
            </p:extLst>
          </p:nvPr>
        </p:nvGraphicFramePr>
        <p:xfrm>
          <a:off x="611560" y="1556792"/>
          <a:ext cx="8280920" cy="3967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171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Prostokąt 7"/>
          <p:cNvSpPr>
            <a:spLocks noChangeArrowheads="1"/>
          </p:cNvSpPr>
          <p:nvPr/>
        </p:nvSpPr>
        <p:spPr bwMode="auto">
          <a:xfrm>
            <a:off x="935038" y="404813"/>
            <a:ext cx="8461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80103 – Oddziały przedszkolne w szkołach podstawowych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3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1641965"/>
              </p:ext>
            </p:extLst>
          </p:nvPr>
        </p:nvGraphicFramePr>
        <p:xfrm>
          <a:off x="395536" y="1196752"/>
          <a:ext cx="8424936" cy="4365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8195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80104- Przedszkola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7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2843687"/>
              </p:ext>
            </p:extLst>
          </p:nvPr>
        </p:nvGraphicFramePr>
        <p:xfrm>
          <a:off x="107504" y="1227137"/>
          <a:ext cx="8784976" cy="4341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9219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80115- Technika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1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2062236"/>
              </p:ext>
            </p:extLst>
          </p:nvPr>
        </p:nvGraphicFramePr>
        <p:xfrm>
          <a:off x="575638" y="1340768"/>
          <a:ext cx="8388849" cy="4467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0243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80117- Branżowe szkoły I i II stopnia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0217419"/>
              </p:ext>
            </p:extLst>
          </p:nvPr>
        </p:nvGraphicFramePr>
        <p:xfrm>
          <a:off x="395536" y="1124744"/>
          <a:ext cx="8640960" cy="4733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1267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Prostokąt 7"/>
          <p:cNvSpPr>
            <a:spLocks noChangeArrowheads="1"/>
          </p:cNvSpPr>
          <p:nvPr/>
        </p:nvSpPr>
        <p:spPr bwMode="auto">
          <a:xfrm>
            <a:off x="899592" y="332656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80120- Licea Ogólnokształcące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9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7597766"/>
              </p:ext>
            </p:extLst>
          </p:nvPr>
        </p:nvGraphicFramePr>
        <p:xfrm>
          <a:off x="-9569" y="1253058"/>
          <a:ext cx="9612560" cy="4466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2291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80140- Centra Kształcenia Ustawicznego i Praktycznego</a:t>
            </a:r>
          </a:p>
        </p:txBody>
      </p:sp>
      <p:sp>
        <p:nvSpPr>
          <p:cNvPr id="12293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5397944"/>
              </p:ext>
            </p:extLst>
          </p:nvPr>
        </p:nvGraphicFramePr>
        <p:xfrm>
          <a:off x="26215" y="1700808"/>
          <a:ext cx="8856984" cy="3391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3315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 dirty="0">
                <a:latin typeface="Arial" panose="020B0604020202020204" pitchFamily="34" charset="0"/>
                <a:cs typeface="Arial" panose="020B0604020202020204" pitchFamily="34" charset="0"/>
              </a:rPr>
              <a:t>Rozdział 80149 – Realizacja zadań wymagających stosowania specjalnej organizacji nauki i metod pracy dla dzieci </a:t>
            </a:r>
            <a:br>
              <a:rPr lang="pl-PL" altLang="pl-PL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altLang="pl-PL" sz="1800" b="1" dirty="0">
                <a:latin typeface="Arial" panose="020B0604020202020204" pitchFamily="34" charset="0"/>
                <a:cs typeface="Arial" panose="020B0604020202020204" pitchFamily="34" charset="0"/>
              </a:rPr>
              <a:t>w przedszkolach, oddziałach przedszkolnych w szkołach podstawowych i innych formach wychowania przedszkolnego</a:t>
            </a:r>
          </a:p>
        </p:txBody>
      </p:sp>
      <p:sp>
        <p:nvSpPr>
          <p:cNvPr id="13317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1728763"/>
              </p:ext>
            </p:extLst>
          </p:nvPr>
        </p:nvGraphicFramePr>
        <p:xfrm>
          <a:off x="323528" y="2060848"/>
          <a:ext cx="8568952" cy="3751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4339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80150- Realizacja zadań wymagających stosowania specjalnej organizacji nauki dla dzieci i młodzieży w szkołach podstawowych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1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5114468"/>
              </p:ext>
            </p:extLst>
          </p:nvPr>
        </p:nvGraphicFramePr>
        <p:xfrm>
          <a:off x="35496" y="1484784"/>
          <a:ext cx="8928992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5363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80151- Kwalifikacyjne kursy zawodowe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5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6614586"/>
              </p:ext>
            </p:extLst>
          </p:nvPr>
        </p:nvGraphicFramePr>
        <p:xfrm>
          <a:off x="251520" y="1227137"/>
          <a:ext cx="8892480" cy="4657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387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80152- Realizacja zadań wymagających stosowania specjalnej organizacji nauki i metod pracy dla dzieci i młodzieży w gimnazjach i klasach dotychczasowego gimnazjum prowadzonych w innych typach szkół, liceach ogólnokształcących, technikach, branżowych szkołach I stopnia i klasach dotychczasowej zasadniczej szkoły zawodowej prowadzonych w branżowych szkołach oraz szkołach artystycznych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9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0004192"/>
              </p:ext>
            </p:extLst>
          </p:nvPr>
        </p:nvGraphicFramePr>
        <p:xfrm>
          <a:off x="323528" y="2780928"/>
          <a:ext cx="8820472" cy="3081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7411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Dział 854- Edukacyjna Opieka Wychowawcza</a:t>
            </a:r>
          </a:p>
        </p:txBody>
      </p:sp>
      <p:sp>
        <p:nvSpPr>
          <p:cNvPr id="17413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910875"/>
              </p:ext>
            </p:extLst>
          </p:nvPr>
        </p:nvGraphicFramePr>
        <p:xfrm>
          <a:off x="26368" y="1700808"/>
          <a:ext cx="8856984" cy="3535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8435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85401- Świetlice szkolne</a:t>
            </a:r>
          </a:p>
        </p:txBody>
      </p:sp>
      <p:sp>
        <p:nvSpPr>
          <p:cNvPr id="18437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8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8632313"/>
              </p:ext>
            </p:extLst>
          </p:nvPr>
        </p:nvGraphicFramePr>
        <p:xfrm>
          <a:off x="0" y="1340768"/>
          <a:ext cx="8964488" cy="407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9459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85406- Poradnie psychologiczno-pedagogiczne</a:t>
            </a:r>
          </a:p>
        </p:txBody>
      </p:sp>
      <p:sp>
        <p:nvSpPr>
          <p:cNvPr id="19461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2244454"/>
              </p:ext>
            </p:extLst>
          </p:nvPr>
        </p:nvGraphicFramePr>
        <p:xfrm>
          <a:off x="251520" y="1556792"/>
          <a:ext cx="8826822" cy="3972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483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Rozdział 85407- Placówki wychowania pozaszkolnego</a:t>
            </a:r>
          </a:p>
        </p:txBody>
      </p:sp>
      <p:sp>
        <p:nvSpPr>
          <p:cNvPr id="20485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6403178"/>
              </p:ext>
            </p:extLst>
          </p:nvPr>
        </p:nvGraphicFramePr>
        <p:xfrm>
          <a:off x="12700" y="1849166"/>
          <a:ext cx="9137650" cy="353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1507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Dział 750, 801 i 854- ogółem</a:t>
            </a:r>
          </a:p>
        </p:txBody>
      </p:sp>
      <p:sp>
        <p:nvSpPr>
          <p:cNvPr id="21509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8243038"/>
              </p:ext>
            </p:extLst>
          </p:nvPr>
        </p:nvGraphicFramePr>
        <p:xfrm>
          <a:off x="6350" y="1268760"/>
          <a:ext cx="9151078" cy="4399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2531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Dział 750, 801 i 854- płace i pochodne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3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4082783"/>
              </p:ext>
            </p:extLst>
          </p:nvPr>
        </p:nvGraphicFramePr>
        <p:xfrm>
          <a:off x="-25152" y="1124744"/>
          <a:ext cx="9108504" cy="4341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3555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Prostokąt 7"/>
          <p:cNvSpPr>
            <a:spLocks noChangeArrowheads="1"/>
          </p:cNvSpPr>
          <p:nvPr/>
        </p:nvSpPr>
        <p:spPr bwMode="auto">
          <a:xfrm>
            <a:off x="935038" y="404813"/>
            <a:ext cx="727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  <a:cs typeface="Arial" panose="020B0604020202020204" pitchFamily="34" charset="0"/>
              </a:rPr>
              <a:t>Dział 750, 801 i 854- wydatki rzeczowe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7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7" name="Wykres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5724246"/>
              </p:ext>
            </p:extLst>
          </p:nvPr>
        </p:nvGraphicFramePr>
        <p:xfrm>
          <a:off x="38475" y="1052065"/>
          <a:ext cx="9137650" cy="44215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4579" name="Picture 7" descr="Syrenka-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61088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Prostokąt 7"/>
          <p:cNvSpPr>
            <a:spLocks noChangeArrowheads="1"/>
          </p:cNvSpPr>
          <p:nvPr/>
        </p:nvSpPr>
        <p:spPr bwMode="auto">
          <a:xfrm>
            <a:off x="3059113" y="2565400"/>
            <a:ext cx="7272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" panose="020B0604020202020204" pitchFamily="34" charset="0"/>
                <a:cs typeface="Arial" panose="020B0604020202020204" pitchFamily="34" charset="0"/>
              </a:rPr>
              <a:t>Dziękujemy za uwagę.</a:t>
            </a:r>
          </a:p>
        </p:txBody>
      </p:sp>
      <p:sp>
        <p:nvSpPr>
          <p:cNvPr id="24581" name="Podtytuł 4"/>
          <p:cNvSpPr txBox="1">
            <a:spLocks/>
          </p:cNvSpPr>
          <p:nvPr/>
        </p:nvSpPr>
        <p:spPr bwMode="auto">
          <a:xfrm>
            <a:off x="6350" y="6337300"/>
            <a:ext cx="91440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Dzielnicowe Biuro Finansów Oświaty-Wola m.st. Warszawa | </a:t>
            </a:r>
          </a:p>
          <a:p>
            <a:pPr algn="ctr" eaLnBrk="1" hangingPunct="1">
              <a:buFontTx/>
              <a:buNone/>
            </a:pPr>
            <a:r>
              <a:rPr lang="pl-PL" altLang="pl-PL" sz="900" b="1" dirty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Analiza wykonania budżetu za okres styczeń - lipiec 2021 roku w szkołach i placówkach oświatowych na terenie Dzielnicy Wola</a:t>
            </a:r>
            <a:endParaRPr lang="pl-PL" altLang="pl-PL" sz="900" dirty="0">
              <a:solidFill>
                <a:schemeClr val="bg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914</Words>
  <Application>Microsoft Office PowerPoint</Application>
  <PresentationFormat>Pokaz na ekranie (4:3)</PresentationFormat>
  <Paragraphs>160</Paragraphs>
  <Slides>23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7" baseType="lpstr">
      <vt:lpstr>Arial Unicode MS</vt:lpstr>
      <vt:lpstr>Arial</vt:lpstr>
      <vt:lpstr>Calibri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Lorem ipsum dolor sit amet</dc:title>
  <dc:creator>dell</dc:creator>
  <cp:lastModifiedBy>Dawid Szczerek</cp:lastModifiedBy>
  <cp:revision>52</cp:revision>
  <dcterms:created xsi:type="dcterms:W3CDTF">2015-03-17T19:04:05Z</dcterms:created>
  <dcterms:modified xsi:type="dcterms:W3CDTF">2021-08-13T08:12:42Z</dcterms:modified>
</cp:coreProperties>
</file>